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66" r:id="rId2"/>
    <p:sldId id="267" r:id="rId3"/>
    <p:sldId id="268" r:id="rId4"/>
    <p:sldId id="269" r:id="rId5"/>
    <p:sldId id="271" r:id="rId6"/>
    <p:sldId id="272" r:id="rId7"/>
    <p:sldId id="273" r:id="rId8"/>
    <p:sldId id="274" r:id="rId9"/>
    <p:sldId id="275" r:id="rId10"/>
    <p:sldId id="276" r:id="rId11"/>
    <p:sldId id="278" r:id="rId12"/>
    <p:sldId id="277" r:id="rId13"/>
    <p:sldId id="279" r:id="rId14"/>
    <p:sldId id="280" r:id="rId15"/>
    <p:sldId id="270" r:id="rId16"/>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487"/>
    <a:srgbClr val="15845F"/>
    <a:srgbClr val="995CA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2" autoAdjust="0"/>
    <p:restoredTop sz="94660"/>
  </p:normalViewPr>
  <p:slideViewPr>
    <p:cSldViewPr snapToGrid="0">
      <p:cViewPr varScale="1">
        <p:scale>
          <a:sx n="102" d="100"/>
          <a:sy n="102" d="100"/>
        </p:scale>
        <p:origin x="1782" y="102"/>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3481DD1-7956-469D-A7BA-BE8BE337F786}" type="datetimeFigureOut">
              <a:rPr lang="en-AU" smtClean="0"/>
              <a:t>12/09/2025</a:t>
            </a:fld>
            <a:endParaRPr lang="en-AU"/>
          </a:p>
        </p:txBody>
      </p:sp>
      <p:sp>
        <p:nvSpPr>
          <p:cNvPr id="4" name="Slide Image Placeholder 3"/>
          <p:cNvSpPr>
            <a:spLocks noGrp="1" noRot="1" noChangeAspect="1"/>
          </p:cNvSpPr>
          <p:nvPr>
            <p:ph type="sldImg" idx="2"/>
          </p:nvPr>
        </p:nvSpPr>
        <p:spPr>
          <a:xfrm>
            <a:off x="1249363" y="1279525"/>
            <a:ext cx="4606925"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4AB4869E-2D7E-4EFA-9C13-742EE14444C5}" type="slidenum">
              <a:rPr lang="en-AU" smtClean="0"/>
              <a:t>‹#›</a:t>
            </a:fld>
            <a:endParaRPr lang="en-AU"/>
          </a:p>
        </p:txBody>
      </p:sp>
    </p:spTree>
    <p:extLst>
      <p:ext uri="{BB962C8B-B14F-4D97-AF65-F5344CB8AC3E}">
        <p14:creationId xmlns:p14="http://schemas.microsoft.com/office/powerpoint/2010/main" val="4150172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ole.digitalmedialearning.com.au/course/run/recognising-dying/01-introduction/04-chronic-complex-conditio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529"/>
                </a:solidFill>
                <a:effectLst/>
                <a:highlight>
                  <a:srgbClr val="FFFFFF"/>
                </a:highlight>
                <a:latin typeface="Open Sans" panose="020B0606030504020204" pitchFamily="34" charset="0"/>
              </a:rPr>
              <a:t>As healthcare professionals largely focus on improving health and function, they can be unprepared or uncomfortable when thinking about or discussing end of life topics. This can lead to hesitancy in identifying patients at the end of life and in beginning conversations about end of life. Recognising dying several months or weeks before death can be complex and uncertain.</a:t>
            </a:r>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4</a:t>
            </a:fld>
            <a:endParaRPr lang="en-AU"/>
          </a:p>
        </p:txBody>
      </p:sp>
    </p:spTree>
    <p:extLst>
      <p:ext uri="{BB962C8B-B14F-4D97-AF65-F5344CB8AC3E}">
        <p14:creationId xmlns:p14="http://schemas.microsoft.com/office/powerpoint/2010/main" val="8298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529"/>
                </a:solidFill>
                <a:effectLst/>
                <a:highlight>
                  <a:srgbClr val="FFFFFF"/>
                </a:highlight>
                <a:latin typeface="Open Sans" panose="020B0606030504020204" pitchFamily="34" charset="0"/>
              </a:rPr>
              <a:t>Here we see the top 5 leading causes of death for males and females within Australia during 2022, according to the Australian Bureau of statistics.</a:t>
            </a:r>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5</a:t>
            </a:fld>
            <a:endParaRPr lang="en-AU"/>
          </a:p>
        </p:txBody>
      </p:sp>
    </p:spTree>
    <p:extLst>
      <p:ext uri="{BB962C8B-B14F-4D97-AF65-F5344CB8AC3E}">
        <p14:creationId xmlns:p14="http://schemas.microsoft.com/office/powerpoint/2010/main" val="412309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Here we see the top 5 leading causes of death for  First Nations males and females within Australia during 2022, according to the Australian Bureau of statistics.</a:t>
            </a:r>
            <a:endParaRPr lang="en-AU" dirty="0"/>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6</a:t>
            </a:fld>
            <a:endParaRPr lang="en-AU"/>
          </a:p>
        </p:txBody>
      </p:sp>
    </p:spTree>
    <p:extLst>
      <p:ext uri="{BB962C8B-B14F-4D97-AF65-F5344CB8AC3E}">
        <p14:creationId xmlns:p14="http://schemas.microsoft.com/office/powerpoint/2010/main" val="131593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rgbClr val="212529"/>
                </a:solidFill>
                <a:effectLst/>
                <a:highlight>
                  <a:srgbClr val="FFFFFF"/>
                </a:highlight>
                <a:latin typeface="Open Sans" panose="020B0606030504020204" pitchFamily="34" charset="0"/>
              </a:rPr>
              <a:t>In 2022, </a:t>
            </a:r>
            <a:r>
              <a:rPr lang="en-AU" sz="1200" b="0" i="0" u="none" strike="noStrike" dirty="0">
                <a:solidFill>
                  <a:srgbClr val="007BFF"/>
                </a:solidFill>
                <a:effectLst/>
                <a:highlight>
                  <a:srgbClr val="FFFFFF"/>
                </a:highlight>
                <a:latin typeface="Open Sans" panose="020B0606030504020204" pitchFamily="34" charset="0"/>
                <a:hlinkClick r:id="rId3"/>
              </a:rPr>
              <a:t>chronic conditions</a:t>
            </a:r>
            <a:r>
              <a:rPr lang="en-AU" sz="1200" b="0" i="0" dirty="0">
                <a:solidFill>
                  <a:srgbClr val="212529"/>
                </a:solidFill>
                <a:effectLst/>
                <a:highlight>
                  <a:srgbClr val="FFFFFF"/>
                </a:highlight>
                <a:latin typeface="Open Sans" panose="020B0606030504020204" pitchFamily="34" charset="0"/>
              </a:rPr>
              <a:t> were recorded as an underlying or associated cause of death for 90% of all deaths. Chronic conditions become more common with age, with 94% of people over 85 years old with at least one chronic condition. </a:t>
            </a:r>
            <a:endParaRPr lang="en-AU" sz="1200" dirty="0"/>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7</a:t>
            </a:fld>
            <a:endParaRPr lang="en-AU"/>
          </a:p>
        </p:txBody>
      </p:sp>
    </p:spTree>
    <p:extLst>
      <p:ext uri="{BB962C8B-B14F-4D97-AF65-F5344CB8AC3E}">
        <p14:creationId xmlns:p14="http://schemas.microsoft.com/office/powerpoint/2010/main" val="619162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Patients living with a serious progressive condition may deteriorate in certain patterns or trajectories. Please note, these trajectories are broadly predictive and may not be helpful for individual patient prognostication.</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8</a:t>
            </a:fld>
            <a:endParaRPr lang="en-AU"/>
          </a:p>
        </p:txBody>
      </p:sp>
    </p:spTree>
    <p:extLst>
      <p:ext uri="{BB962C8B-B14F-4D97-AF65-F5344CB8AC3E}">
        <p14:creationId xmlns:p14="http://schemas.microsoft.com/office/powerpoint/2010/main" val="72652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Death is everyone’s business. It’s not a medical problem, and not a failure of medicine, it is a part of life. It may or may not be a surprise to you that end-of-life care in acute hospitals could be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Clinicians report that it is often much easier to continue treatment than to talk with patients and families about the end-of-life. Patients are aware of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know very few patients in Australian hospitals have existing advance care plans.14 It is highly likely that your end-of-life conversation with a patient may be the first-time end-of-life issues have been discussed with them. You may not be able to accurately assess the exact timing of death, but you can look for and recognise signs that end of life is approaching.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9</a:t>
            </a:fld>
            <a:endParaRPr lang="en-AU"/>
          </a:p>
        </p:txBody>
      </p:sp>
    </p:spTree>
    <p:extLst>
      <p:ext uri="{BB962C8B-B14F-4D97-AF65-F5344CB8AC3E}">
        <p14:creationId xmlns:p14="http://schemas.microsoft.com/office/powerpoint/2010/main" val="33464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Another trigger to consider is patient questions. such as </a:t>
            </a:r>
            <a:r>
              <a:rPr lang="en-AU" b="0" i="1" dirty="0">
                <a:solidFill>
                  <a:srgbClr val="212529"/>
                </a:solidFill>
                <a:effectLst/>
                <a:highlight>
                  <a:srgbClr val="FFFFFF"/>
                </a:highlight>
                <a:latin typeface="Open Sans" panose="020B0606030504020204" pitchFamily="34" charset="0"/>
              </a:rPr>
              <a:t>'Am I going to die?'</a:t>
            </a:r>
            <a:r>
              <a:rPr lang="en-AU" b="0" i="0" dirty="0">
                <a:solidFill>
                  <a:srgbClr val="212529"/>
                </a:solidFill>
                <a:effectLst/>
                <a:highlight>
                  <a:srgbClr val="FFFFFF"/>
                </a:highlight>
                <a:latin typeface="Open Sans" panose="020B0606030504020204" pitchFamily="34" charset="0"/>
              </a:rPr>
              <a:t> Health professionals commonly have a strong focus on fixing and curing ill-health. It can be challenging to step back to reset your approach and respond to a patient like Joan and begin conversations such as </a:t>
            </a:r>
            <a:r>
              <a:rPr lang="en-AU" b="0" i="1" dirty="0">
                <a:solidFill>
                  <a:srgbClr val="212529"/>
                </a:solidFill>
                <a:effectLst/>
                <a:highlight>
                  <a:srgbClr val="FFFFFF"/>
                </a:highlight>
                <a:latin typeface="Open Sans" panose="020B0606030504020204" pitchFamily="34" charset="0"/>
              </a:rPr>
              <a:t>‘I think things are changing for you Joan.’</a:t>
            </a:r>
            <a:r>
              <a:rPr lang="en-AU" b="0" i="0" dirty="0">
                <a:solidFill>
                  <a:srgbClr val="212529"/>
                </a:solidFill>
                <a:effectLst/>
                <a:highlight>
                  <a:srgbClr val="FFFFFF"/>
                </a:highlight>
                <a:latin typeface="Open Sans" panose="020B0606030504020204" pitchFamily="34" charset="0"/>
              </a:rPr>
              <a:t> Explaining illness patterns or trajectories in plain language can be useful in beginning conversations about end of life or responding to patients’ questions about function or the future</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10</a:t>
            </a:fld>
            <a:endParaRPr lang="en-AU"/>
          </a:p>
        </p:txBody>
      </p:sp>
    </p:spTree>
    <p:extLst>
      <p:ext uri="{BB962C8B-B14F-4D97-AF65-F5344CB8AC3E}">
        <p14:creationId xmlns:p14="http://schemas.microsoft.com/office/powerpoint/2010/main" val="74500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212529"/>
                </a:solidFill>
                <a:effectLst/>
                <a:highlight>
                  <a:srgbClr val="FFFFFF"/>
                </a:highlight>
                <a:latin typeface="Open Sans" panose="020B0606030504020204" pitchFamily="34" charset="0"/>
              </a:rPr>
              <a:t>SPICT is an example of a tool that can help health professionals to identify if patients have end-of-life care needs. This tool includes a range of indicators including general indicators of declining health and disease-specific indicators of advancing illness. End-of-life care needs are identified by the presence of two positive general indicators of deteriorating health, or specific indicators of advancing illness.</a:t>
            </a:r>
          </a:p>
          <a:p>
            <a:pPr algn="l"/>
            <a:r>
              <a:rPr lang="en-AU" b="0" i="0" dirty="0">
                <a:solidFill>
                  <a:srgbClr val="212529"/>
                </a:solidFill>
                <a:effectLst/>
                <a:highlight>
                  <a:srgbClr val="FFFFFF"/>
                </a:highlight>
                <a:latin typeface="Open Sans" panose="020B0606030504020204" pitchFamily="34" charset="0"/>
              </a:rPr>
              <a:t>The general indicators are:</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performance status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dependency</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unplanned hospital admissions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significant weight loss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persistent troublesome symptom</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patient request or treatment withdrawal.</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11</a:t>
            </a:fld>
            <a:endParaRPr lang="en-AU"/>
          </a:p>
        </p:txBody>
      </p:sp>
    </p:spTree>
    <p:extLst>
      <p:ext uri="{BB962C8B-B14F-4D97-AF65-F5344CB8AC3E}">
        <p14:creationId xmlns:p14="http://schemas.microsoft.com/office/powerpoint/2010/main" val="144563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The Gold Standards Framework</a:t>
            </a:r>
            <a:r>
              <a:rPr lang="en-AU" b="0" i="0" baseline="30000" dirty="0">
                <a:solidFill>
                  <a:srgbClr val="212529"/>
                </a:solidFill>
                <a:effectLst/>
                <a:highlight>
                  <a:srgbClr val="FFFFFF"/>
                </a:highlight>
                <a:latin typeface="Open Sans" panose="020B0606030504020204" pitchFamily="34" charset="0"/>
              </a:rPr>
              <a:t>16</a:t>
            </a:r>
            <a:r>
              <a:rPr lang="en-AU" b="0" i="0" dirty="0">
                <a:solidFill>
                  <a:srgbClr val="212529"/>
                </a:solidFill>
                <a:effectLst/>
                <a:highlight>
                  <a:srgbClr val="FFFFFF"/>
                </a:highlight>
                <a:latin typeface="Open Sans" panose="020B0606030504020204" pitchFamily="34" charset="0"/>
              </a:rPr>
              <a:t> is another available tool, and it details three types of triggers to help you to consider if patients are nearing the end of life.</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12</a:t>
            </a:fld>
            <a:endParaRPr lang="en-AU"/>
          </a:p>
        </p:txBody>
      </p:sp>
    </p:spTree>
    <p:extLst>
      <p:ext uri="{BB962C8B-B14F-4D97-AF65-F5344CB8AC3E}">
        <p14:creationId xmlns:p14="http://schemas.microsoft.com/office/powerpoint/2010/main" val="169741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421"/>
            <a:ext cx="6858000" cy="238772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224"/>
            <a:ext cx="6858000" cy="165584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44"/>
            <a:ext cx="7886700" cy="581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FDE934FF-F4E1-47C5-9CA5-30A81DDE2BE4}"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6"/>
            <a:ext cx="7886700" cy="285288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700"/>
            <a:ext cx="7886700" cy="150026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719"/>
            <a:ext cx="3886200" cy="435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719"/>
            <a:ext cx="3886200" cy="435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44"/>
            <a:ext cx="7886700" cy="1325631"/>
          </a:xfrm>
        </p:spPr>
        <p:txBody>
          <a:bodyPr/>
          <a:lstStyle/>
          <a:p>
            <a:r>
              <a:rPr lang="en-US"/>
              <a:t>Click to edit Master title style</a:t>
            </a:r>
          </a:p>
        </p:txBody>
      </p:sp>
      <p:sp>
        <p:nvSpPr>
          <p:cNvPr id="3" name="Text Placeholder 2"/>
          <p:cNvSpPr>
            <a:spLocks noGrp="1"/>
          </p:cNvSpPr>
          <p:nvPr>
            <p:ph type="body" idx="1"/>
          </p:nvPr>
        </p:nvSpPr>
        <p:spPr>
          <a:xfrm>
            <a:off x="629841" y="1681250"/>
            <a:ext cx="3868340" cy="8239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1" y="2505204"/>
            <a:ext cx="3868340" cy="3684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250"/>
            <a:ext cx="3887391" cy="8239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204"/>
            <a:ext cx="3887391" cy="3684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24"/>
            <a:ext cx="2949178" cy="160028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76"/>
            <a:ext cx="4629150" cy="48738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r>
              <a:rPr lang="en-US"/>
              <a:t>Click icon to add picture</a:t>
            </a:r>
          </a:p>
        </p:txBody>
      </p:sp>
      <p:sp>
        <p:nvSpPr>
          <p:cNvPr id="4" name="Text Placeholder 3"/>
          <p:cNvSpPr>
            <a:spLocks noGrp="1"/>
          </p:cNvSpPr>
          <p:nvPr>
            <p:ph type="body" sz="half" idx="2"/>
          </p:nvPr>
        </p:nvSpPr>
        <p:spPr>
          <a:xfrm>
            <a:off x="629841" y="2057506"/>
            <a:ext cx="2949178" cy="38117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835" indent="0">
              <a:buNone/>
              <a:defRPr sz="1000"/>
            </a:lvl7pPr>
            <a:lvl8pPr marL="3201035" indent="0">
              <a:buNone/>
              <a:defRPr sz="1000"/>
            </a:lvl8pPr>
            <a:lvl9pPr marL="365823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44"/>
            <a:ext cx="1971675" cy="58121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44"/>
            <a:ext cx="5800725" cy="5812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44"/>
            <a:ext cx="7886700" cy="13256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719"/>
            <a:ext cx="7886700" cy="435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678"/>
            <a:ext cx="2057400" cy="365144"/>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t>9/12/2025</a:t>
            </a:fld>
            <a:endParaRPr lang="en-US"/>
          </a:p>
        </p:txBody>
      </p:sp>
      <p:sp>
        <p:nvSpPr>
          <p:cNvPr id="5" name="Footer Placeholder 4"/>
          <p:cNvSpPr>
            <a:spLocks noGrp="1"/>
          </p:cNvSpPr>
          <p:nvPr>
            <p:ph type="ftr" sz="quarter" idx="3"/>
          </p:nvPr>
        </p:nvSpPr>
        <p:spPr>
          <a:xfrm>
            <a:off x="3028950" y="6356678"/>
            <a:ext cx="3086100" cy="3651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678"/>
            <a:ext cx="2057400" cy="365144"/>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spict.org.uk/"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aihw.gov.au/reports/australias-health/chronic-conditions" TargetMode="External"/><Relationship Id="rId5" Type="http://schemas.openxmlformats.org/officeDocument/2006/relationships/hyperlink" Target="http://www.abs.gov.au/statistics/health/causes-death/causes-death-australia/latest-release"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pic>
        <p:nvPicPr>
          <p:cNvPr id="12" name="Picture 11">
            <a:extLst>
              <a:ext uri="{FF2B5EF4-FFF2-40B4-BE49-F238E27FC236}">
                <a16:creationId xmlns:a16="http://schemas.microsoft.com/office/drawing/2014/main" id="{24E942AB-8965-2C9F-0DDB-BF4EDD950757}"/>
              </a:ext>
            </a:extLst>
          </p:cNvPr>
          <p:cNvPicPr>
            <a:picLocks noChangeAspect="1"/>
          </p:cNvPicPr>
          <p:nvPr/>
        </p:nvPicPr>
        <p:blipFill>
          <a:blip r:embed="rId3">
            <a:alphaModFix/>
          </a:blip>
          <a:stretch>
            <a:fillRect/>
          </a:stretch>
        </p:blipFill>
        <p:spPr>
          <a:xfrm>
            <a:off x="0" y="5305208"/>
            <a:ext cx="2505425" cy="1552792"/>
          </a:xfrm>
          <a:prstGeom prst="rect">
            <a:avLst/>
          </a:prstGeom>
        </p:spPr>
      </p:pic>
      <p:pic>
        <p:nvPicPr>
          <p:cNvPr id="20" name="Picture 19">
            <a:extLst>
              <a:ext uri="{FF2B5EF4-FFF2-40B4-BE49-F238E27FC236}">
                <a16:creationId xmlns:a16="http://schemas.microsoft.com/office/drawing/2014/main" id="{DF0F2C6F-1338-B712-3681-B083E3E38FC6}"/>
              </a:ext>
            </a:extLst>
          </p:cNvPr>
          <p:cNvPicPr>
            <a:picLocks noChangeAspect="1"/>
          </p:cNvPicPr>
          <p:nvPr/>
        </p:nvPicPr>
        <p:blipFill rotWithShape="1">
          <a:blip r:embed="rId4"/>
          <a:srcRect r="7538"/>
          <a:stretch/>
        </p:blipFill>
        <p:spPr>
          <a:xfrm>
            <a:off x="6883111" y="6081604"/>
            <a:ext cx="2038635" cy="701537"/>
          </a:xfrm>
          <a:prstGeom prst="rect">
            <a:avLst/>
          </a:prstGeom>
        </p:spPr>
      </p:pic>
      <p:sp>
        <p:nvSpPr>
          <p:cNvPr id="22" name="TextBox 21">
            <a:extLst>
              <a:ext uri="{FF2B5EF4-FFF2-40B4-BE49-F238E27FC236}">
                <a16:creationId xmlns:a16="http://schemas.microsoft.com/office/drawing/2014/main" id="{95C31AE2-5E78-2F02-529E-6660B52F3051}"/>
              </a:ext>
            </a:extLst>
          </p:cNvPr>
          <p:cNvSpPr txBox="1"/>
          <p:nvPr/>
        </p:nvSpPr>
        <p:spPr>
          <a:xfrm>
            <a:off x="2749020" y="6047651"/>
            <a:ext cx="3645958" cy="769441"/>
          </a:xfrm>
          <a:prstGeom prst="rect">
            <a:avLst/>
          </a:prstGeom>
          <a:noFill/>
          <a:ln w="19050">
            <a:noFill/>
            <a:prstDash val="dash"/>
          </a:ln>
        </p:spPr>
        <p:txBody>
          <a:bodyPr wrap="square">
            <a:spAutoFit/>
          </a:bodyPr>
          <a:lstStyle/>
          <a:p>
            <a:pPr algn="ctr"/>
            <a:r>
              <a:rPr lang="en-US" sz="1100" kern="100" dirty="0">
                <a:solidFill>
                  <a:srgbClr val="186487"/>
                </a:solidFill>
                <a:effectLst/>
                <a:latin typeface="Open Sans" panose="020B0606030504020204" pitchFamily="34" charset="0"/>
                <a:ea typeface="Open Sans" panose="020B0606030504020204" pitchFamily="34" charset="0"/>
                <a:cs typeface="Open Sans" panose="020B0606030504020204" pitchFamily="34" charset="0"/>
              </a:rPr>
              <a:t>End-of-Life Essentials (EOLE) is a National Palliative Care Project funded by the Australian Government Department of Health and Aged Care and delivered by Flinders University.</a:t>
            </a:r>
            <a:endParaRPr lang="en-AU" sz="1100" kern="100" dirty="0">
              <a:solidFill>
                <a:srgbClr val="186487"/>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B58999FD-29B6-7063-F27C-8B08CCA79A5D}"/>
              </a:ext>
            </a:extLst>
          </p:cNvPr>
          <p:cNvSpPr txBox="1"/>
          <p:nvPr/>
        </p:nvSpPr>
        <p:spPr>
          <a:xfrm>
            <a:off x="1990816" y="2809788"/>
            <a:ext cx="5162366" cy="707886"/>
          </a:xfrm>
          <a:prstGeom prst="rect">
            <a:avLst/>
          </a:prstGeom>
          <a:noFill/>
        </p:spPr>
        <p:txBody>
          <a:bodyPr wrap="square">
            <a:spAutoFit/>
          </a:bodyPr>
          <a:lstStyle/>
          <a:p>
            <a:r>
              <a:rPr lang="en-US" sz="4000" b="1" dirty="0">
                <a:solidFill>
                  <a:srgbClr val="15845F"/>
                </a:solidFill>
                <a:latin typeface="Open Sans" panose="020B0606030504020204" pitchFamily="34" charset="0"/>
                <a:ea typeface="Open Sans" panose="020B0606030504020204" pitchFamily="34" charset="0"/>
                <a:cs typeface="Open Sans" panose="020B0606030504020204" pitchFamily="34" charset="0"/>
              </a:rPr>
              <a:t>Recognising Dying</a:t>
            </a:r>
            <a:endParaRPr lang="en-AU" sz="4000" dirty="0">
              <a:solidFill>
                <a:srgbClr val="15845F"/>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7E5E5D4C-3348-AE36-0071-97932355D60E}"/>
              </a:ext>
            </a:extLst>
          </p:cNvPr>
          <p:cNvSpPr txBox="1"/>
          <p:nvPr/>
        </p:nvSpPr>
        <p:spPr>
          <a:xfrm>
            <a:off x="1630981" y="1236417"/>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Patient questions</a:t>
            </a:r>
          </a:p>
        </p:txBody>
      </p:sp>
      <p:pic>
        <p:nvPicPr>
          <p:cNvPr id="2" name="Picture 1">
            <a:extLst>
              <a:ext uri="{FF2B5EF4-FFF2-40B4-BE49-F238E27FC236}">
                <a16:creationId xmlns:a16="http://schemas.microsoft.com/office/drawing/2014/main" id="{48A9D963-7FFD-3E39-E55B-CC5B9E564C2A}"/>
              </a:ext>
            </a:extLst>
          </p:cNvPr>
          <p:cNvPicPr>
            <a:picLocks noChangeAspect="1"/>
          </p:cNvPicPr>
          <p:nvPr/>
        </p:nvPicPr>
        <p:blipFill>
          <a:blip r:embed="rId4"/>
          <a:stretch>
            <a:fillRect/>
          </a:stretch>
        </p:blipFill>
        <p:spPr>
          <a:xfrm>
            <a:off x="1630981" y="1975081"/>
            <a:ext cx="5522898" cy="3106630"/>
          </a:xfrm>
          <a:prstGeom prst="rect">
            <a:avLst/>
          </a:prstGeom>
        </p:spPr>
      </p:pic>
      <p:sp>
        <p:nvSpPr>
          <p:cNvPr id="5" name="TextBox 4">
            <a:extLst>
              <a:ext uri="{FF2B5EF4-FFF2-40B4-BE49-F238E27FC236}">
                <a16:creationId xmlns:a16="http://schemas.microsoft.com/office/drawing/2014/main" id="{9331174C-8DF6-11F2-43C9-4BBC2CCED418}"/>
              </a:ext>
            </a:extLst>
          </p:cNvPr>
          <p:cNvSpPr txBox="1"/>
          <p:nvPr/>
        </p:nvSpPr>
        <p:spPr>
          <a:xfrm>
            <a:off x="1630981" y="1605749"/>
            <a:ext cx="4572000" cy="369332"/>
          </a:xfrm>
          <a:prstGeom prst="rect">
            <a:avLst/>
          </a:prstGeom>
          <a:noFill/>
        </p:spPr>
        <p:txBody>
          <a:bodyPr wrap="square">
            <a:spAutoFit/>
          </a:bodyPr>
          <a:lstStyle/>
          <a:p>
            <a:r>
              <a:rPr lang="en-AU" b="0" i="1" dirty="0">
                <a:solidFill>
                  <a:srgbClr val="212529"/>
                </a:solidFill>
                <a:effectLst/>
                <a:highlight>
                  <a:srgbClr val="FFFFFF"/>
                </a:highlight>
                <a:latin typeface="Open Sans" panose="020B0606030504020204" pitchFamily="34" charset="0"/>
              </a:rPr>
              <a:t>'Am I going to die?'</a:t>
            </a:r>
            <a:r>
              <a:rPr lang="en-AU" b="0" i="0" dirty="0">
                <a:solidFill>
                  <a:srgbClr val="212529"/>
                </a:solidFill>
                <a:effectLst/>
                <a:highlight>
                  <a:srgbClr val="FFFFFF"/>
                </a:highlight>
                <a:latin typeface="Open Sans" panose="020B0606030504020204" pitchFamily="34" charset="0"/>
              </a:rPr>
              <a:t> </a:t>
            </a:r>
            <a:endParaRPr lang="en-AU" dirty="0"/>
          </a:p>
        </p:txBody>
      </p:sp>
    </p:spTree>
    <p:extLst>
      <p:ext uri="{BB962C8B-B14F-4D97-AF65-F5344CB8AC3E}">
        <p14:creationId xmlns:p14="http://schemas.microsoft.com/office/powerpoint/2010/main" val="396660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AED33459-3949-3306-2515-15568234911B}"/>
              </a:ext>
            </a:extLst>
          </p:cNvPr>
          <p:cNvSpPr txBox="1"/>
          <p:nvPr/>
        </p:nvSpPr>
        <p:spPr>
          <a:xfrm>
            <a:off x="286301" y="1243035"/>
            <a:ext cx="6840245" cy="369332"/>
          </a:xfrm>
          <a:prstGeom prst="rect">
            <a:avLst/>
          </a:prstGeom>
          <a:noFill/>
        </p:spPr>
        <p:txBody>
          <a:bodyPr wrap="square">
            <a:spAutoFit/>
          </a:bodyPr>
          <a:lstStyle/>
          <a:p>
            <a:pPr algn="l"/>
            <a:r>
              <a:rPr lang="en-AU" b="1" i="0" u="none" strike="noStrike" dirty="0">
                <a:solidFill>
                  <a:srgbClr val="15845F"/>
                </a:solidFill>
                <a:effectLst/>
                <a:latin typeface="Open Sans" panose="020B0606030504020204" pitchFamily="34" charset="0"/>
              </a:rPr>
              <a:t>The Supportive and Palliative Care Indicators Tool (SPICT)</a:t>
            </a:r>
            <a:r>
              <a:rPr lang="en-AU" b="1" i="0" u="none" strike="noStrike" baseline="30000" dirty="0">
                <a:solidFill>
                  <a:srgbClr val="15845F"/>
                </a:solidFill>
                <a:effectLst/>
                <a:latin typeface="Open Sans" panose="020B0606030504020204" pitchFamily="34" charset="0"/>
              </a:rPr>
              <a:t>7</a:t>
            </a:r>
            <a:endParaRPr lang="en-AU" b="1" i="0" u="sng" baseline="30000" dirty="0">
              <a:solidFill>
                <a:srgbClr val="15845F"/>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1F23C218-0E58-0B99-F829-712C5D7A3103}"/>
              </a:ext>
            </a:extLst>
          </p:cNvPr>
          <p:cNvSpPr txBox="1"/>
          <p:nvPr/>
        </p:nvSpPr>
        <p:spPr>
          <a:xfrm>
            <a:off x="286301" y="1802048"/>
            <a:ext cx="7284129" cy="3253904"/>
          </a:xfrm>
          <a:prstGeom prst="rect">
            <a:avLst/>
          </a:prstGeom>
          <a:noFill/>
        </p:spPr>
        <p:txBody>
          <a:bodyPr wrap="square">
            <a:spAutoFit/>
          </a:bodyPr>
          <a:lstStyle/>
          <a:p>
            <a:pPr algn="l"/>
            <a:r>
              <a:rPr lang="en-AU" sz="1600" b="0" i="0" dirty="0">
                <a:solidFill>
                  <a:srgbClr val="212529"/>
                </a:solidFill>
                <a:effectLst/>
                <a:highlight>
                  <a:srgbClr val="FFFFFF"/>
                </a:highlight>
                <a:latin typeface="Open Sans" panose="020B0606030504020204" pitchFamily="34" charset="0"/>
              </a:rPr>
              <a:t>End-of-life care needs are identified by the presence of two positive general indicators of deteriorating health, or specific indicators of advancing illness. The general indicators are:</a:t>
            </a:r>
          </a:p>
          <a:p>
            <a:pPr algn="l"/>
            <a:endParaRPr lang="en-AU" sz="1600" b="0" i="0" dirty="0">
              <a:solidFill>
                <a:srgbClr val="212529"/>
              </a:solidFill>
              <a:effectLst/>
              <a:highlight>
                <a:srgbClr val="FFFFFF"/>
              </a:highlight>
              <a:latin typeface="Open Sans" panose="020B0606030504020204" pitchFamily="34" charset="0"/>
            </a:endParaRP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performance status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dependency</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unplanned hospital admissions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significant weight loss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persistent troublesome symptom</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patient request or treatment withdrawal.</a:t>
            </a:r>
          </a:p>
        </p:txBody>
      </p:sp>
      <p:pic>
        <p:nvPicPr>
          <p:cNvPr id="7" name="Picture 6">
            <a:extLst>
              <a:ext uri="{FF2B5EF4-FFF2-40B4-BE49-F238E27FC236}">
                <a16:creationId xmlns:a16="http://schemas.microsoft.com/office/drawing/2014/main" id="{373890D4-EF6C-A495-54C3-A7A6A505F84D}"/>
              </a:ext>
            </a:extLst>
          </p:cNvPr>
          <p:cNvPicPr>
            <a:picLocks noChangeAspect="1"/>
          </p:cNvPicPr>
          <p:nvPr/>
        </p:nvPicPr>
        <p:blipFill>
          <a:blip r:embed="rId4"/>
          <a:stretch>
            <a:fillRect/>
          </a:stretch>
        </p:blipFill>
        <p:spPr>
          <a:xfrm>
            <a:off x="6253259" y="2611675"/>
            <a:ext cx="2634341" cy="3768571"/>
          </a:xfrm>
          <a:prstGeom prst="rect">
            <a:avLst/>
          </a:prstGeom>
        </p:spPr>
      </p:pic>
    </p:spTree>
    <p:extLst>
      <p:ext uri="{BB962C8B-B14F-4D97-AF65-F5344CB8AC3E}">
        <p14:creationId xmlns:p14="http://schemas.microsoft.com/office/powerpoint/2010/main" val="179677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5E281012-1563-836D-6EAF-AEE68E5618B4}"/>
              </a:ext>
            </a:extLst>
          </p:cNvPr>
          <p:cNvSpPr txBox="1"/>
          <p:nvPr/>
        </p:nvSpPr>
        <p:spPr>
          <a:xfrm>
            <a:off x="630313" y="1323403"/>
            <a:ext cx="8114191" cy="3510576"/>
          </a:xfrm>
          <a:prstGeom prst="rect">
            <a:avLst/>
          </a:prstGeom>
          <a:noFill/>
        </p:spPr>
        <p:txBody>
          <a:bodyPr wrap="square">
            <a:spAutoFit/>
          </a:bodyPr>
          <a:lstStyle/>
          <a:p>
            <a:pPr algn="l"/>
            <a:r>
              <a:rPr lang="en-AU" b="1" i="0" dirty="0">
                <a:solidFill>
                  <a:srgbClr val="15845F"/>
                </a:solidFill>
                <a:effectLst/>
                <a:latin typeface="Open Sans" panose="020B0606030504020204" pitchFamily="34" charset="0"/>
              </a:rPr>
              <a:t>Gold Standards Framework</a:t>
            </a:r>
            <a:r>
              <a:rPr lang="en-AU" b="1" i="0" baseline="30000" dirty="0">
                <a:solidFill>
                  <a:srgbClr val="15845F"/>
                </a:solidFill>
                <a:effectLst/>
                <a:latin typeface="Open Sans" panose="020B0606030504020204" pitchFamily="34" charset="0"/>
              </a:rPr>
              <a:t>8</a:t>
            </a:r>
          </a:p>
          <a:p>
            <a:pPr algn="l"/>
            <a:endParaRPr lang="en-AU" b="1" i="0" dirty="0">
              <a:solidFill>
                <a:srgbClr val="212529"/>
              </a:solidFill>
              <a:effectLs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The Surprise Question: ‘Would you be surprised if this patient were to die in the next few months, weeks, days’?</a:t>
            </a:r>
            <a:endParaRPr lang="en-AU" dirty="0">
              <a:solidFill>
                <a:srgbClr val="212529"/>
              </a:solidFill>
              <a:highlight>
                <a:srgbClr val="FFFFFF"/>
              </a:highlight>
              <a:latin typeface="Open Sans" panose="020B0606030504020204" pitchFamily="34" charset="0"/>
            </a:endParaRPr>
          </a:p>
          <a:p>
            <a:pPr algn="l">
              <a:lnSpc>
                <a:spcPct val="150000"/>
              </a:lnSpc>
              <a:buFont typeface="+mj-lt"/>
              <a:buAutoNum type="arabicPeriod"/>
            </a:pPr>
            <a:endParaRPr lang="en-AU" b="0" i="0" dirty="0">
              <a:solidFill>
                <a:srgbClr val="212529"/>
              </a:solidFill>
              <a:effectLst/>
              <a:highlight>
                <a:srgbClr val="FFFFFF"/>
              </a:highligh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General indicators of decline – deterioration, increasing need or choice for no further active care.</a:t>
            </a:r>
            <a:endParaRPr lang="en-AU" dirty="0">
              <a:solidFill>
                <a:srgbClr val="212529"/>
              </a:solidFill>
              <a:highlight>
                <a:srgbClr val="FFFFFF"/>
              </a:highlight>
              <a:latin typeface="Open Sans" panose="020B0606030504020204" pitchFamily="34" charset="0"/>
            </a:endParaRPr>
          </a:p>
          <a:p>
            <a:pPr algn="l">
              <a:lnSpc>
                <a:spcPct val="150000"/>
              </a:lnSpc>
              <a:buFont typeface="+mj-lt"/>
              <a:buAutoNum type="arabicPeriod"/>
            </a:pPr>
            <a:endParaRPr lang="en-AU" b="0" i="0" dirty="0">
              <a:solidFill>
                <a:srgbClr val="212529"/>
              </a:solidFill>
              <a:effectLst/>
              <a:highlight>
                <a:srgbClr val="FFFFFF"/>
              </a:highligh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Specific clinical indicators related to certain conditions. </a:t>
            </a:r>
          </a:p>
        </p:txBody>
      </p:sp>
    </p:spTree>
    <p:extLst>
      <p:ext uri="{BB962C8B-B14F-4D97-AF65-F5344CB8AC3E}">
        <p14:creationId xmlns:p14="http://schemas.microsoft.com/office/powerpoint/2010/main" val="3367754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sp>
        <p:nvSpPr>
          <p:cNvPr id="4" name="TextBox 3">
            <a:extLst>
              <a:ext uri="{FF2B5EF4-FFF2-40B4-BE49-F238E27FC236}">
                <a16:creationId xmlns:a16="http://schemas.microsoft.com/office/drawing/2014/main" id="{45EA1C02-698E-3CDB-55EC-2876251C4D0A}"/>
              </a:ext>
            </a:extLst>
          </p:cNvPr>
          <p:cNvSpPr txBox="1"/>
          <p:nvPr/>
        </p:nvSpPr>
        <p:spPr>
          <a:xfrm>
            <a:off x="585926" y="1014437"/>
            <a:ext cx="7972147" cy="5078313"/>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Summary</a:t>
            </a:r>
          </a:p>
          <a:p>
            <a:pPr algn="l"/>
            <a:endParaRPr lang="en-AU" b="1" dirty="0">
              <a:solidFill>
                <a:srgbClr val="15845F"/>
              </a:solidFill>
              <a:highlight>
                <a:srgbClr val="FFFFFF"/>
              </a:highlight>
              <a:latin typeface="Open Sans" panose="020B0606030504020204" pitchFamily="34" charset="0"/>
            </a:endParaRPr>
          </a:p>
          <a:p>
            <a:pPr algn="l"/>
            <a:endParaRPr lang="en-AU" b="1" i="0" dirty="0">
              <a:solidFill>
                <a:srgbClr val="15845F"/>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Most Australians will predictably die in very old age in a hospital.</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Patients and families often are unprepared for health care choices at the end-of-life.</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You need to be prepared for unexpected questions about death and dying from patients and or families.</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Knowing the common patterns or trajectories of illness can help you identify common trajectories of decline.</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Well-coordinated, high-quality end-of-life care begins with early conversations with patients about their wishes, preferences and goals. If these conversations are postponed, patients are unable to express preferences or access high quality end-of-life care.</a:t>
            </a:r>
          </a:p>
        </p:txBody>
      </p:sp>
    </p:spTree>
    <p:extLst>
      <p:ext uri="{BB962C8B-B14F-4D97-AF65-F5344CB8AC3E}">
        <p14:creationId xmlns:p14="http://schemas.microsoft.com/office/powerpoint/2010/main" val="83929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sp>
        <p:nvSpPr>
          <p:cNvPr id="8" name="TextBox 7">
            <a:extLst>
              <a:ext uri="{FF2B5EF4-FFF2-40B4-BE49-F238E27FC236}">
                <a16:creationId xmlns:a16="http://schemas.microsoft.com/office/drawing/2014/main" id="{EC227CC7-64D3-E5AE-3321-3A7DDC5082B2}"/>
              </a:ext>
            </a:extLst>
          </p:cNvPr>
          <p:cNvSpPr txBox="1"/>
          <p:nvPr/>
        </p:nvSpPr>
        <p:spPr>
          <a:xfrm>
            <a:off x="661385" y="928876"/>
            <a:ext cx="6085643" cy="369332"/>
          </a:xfrm>
          <a:prstGeom prst="rect">
            <a:avLst/>
          </a:prstGeom>
          <a:noFill/>
        </p:spPr>
        <p:txBody>
          <a:bodyPr wrap="square">
            <a:spAutoFit/>
          </a:bodyPr>
          <a:lstStyle/>
          <a:p>
            <a:pPr algn="l"/>
            <a:r>
              <a:rPr lang="en-AU" b="1" dirty="0">
                <a:solidFill>
                  <a:srgbClr val="15845F"/>
                </a:solidFill>
                <a:latin typeface="Open Sans" panose="020B0606030504020204" pitchFamily="34" charset="0"/>
              </a:rPr>
              <a:t>What module to complete next?</a:t>
            </a:r>
            <a:endParaRPr lang="en-AU" b="1" i="0" u="sng" dirty="0">
              <a:solidFill>
                <a:srgbClr val="15845F"/>
              </a:solidFill>
              <a:effectLst/>
              <a:latin typeface="Open Sans" panose="020B0606030504020204" pitchFamily="34" charset="0"/>
            </a:endParaRPr>
          </a:p>
        </p:txBody>
      </p:sp>
      <p:sp>
        <p:nvSpPr>
          <p:cNvPr id="12" name="TextBox 11">
            <a:extLst>
              <a:ext uri="{FF2B5EF4-FFF2-40B4-BE49-F238E27FC236}">
                <a16:creationId xmlns:a16="http://schemas.microsoft.com/office/drawing/2014/main" id="{975B11EE-5A51-FD5E-94BF-D633F5096D4E}"/>
              </a:ext>
            </a:extLst>
          </p:cNvPr>
          <p:cNvSpPr txBox="1"/>
          <p:nvPr/>
        </p:nvSpPr>
        <p:spPr>
          <a:xfrm>
            <a:off x="5507089" y="3016479"/>
            <a:ext cx="2847711" cy="646331"/>
          </a:xfrm>
          <a:prstGeom prst="rect">
            <a:avLst/>
          </a:prstGeom>
          <a:noFill/>
        </p:spPr>
        <p:txBody>
          <a:bodyPr wrap="square">
            <a:spAutoFit/>
          </a:bodyPr>
          <a:lstStyle/>
          <a:p>
            <a:pPr algn="ctr"/>
            <a:r>
              <a:rPr lang="en-AU" dirty="0"/>
              <a:t>Chronic Complex Illness End-of-Life Care</a:t>
            </a:r>
          </a:p>
        </p:txBody>
      </p:sp>
      <p:sp>
        <p:nvSpPr>
          <p:cNvPr id="16" name="TextBox 15">
            <a:extLst>
              <a:ext uri="{FF2B5EF4-FFF2-40B4-BE49-F238E27FC236}">
                <a16:creationId xmlns:a16="http://schemas.microsoft.com/office/drawing/2014/main" id="{64BF0024-81B9-AD58-F1F6-BFA163CEE9B7}"/>
              </a:ext>
            </a:extLst>
          </p:cNvPr>
          <p:cNvSpPr txBox="1"/>
          <p:nvPr/>
        </p:nvSpPr>
        <p:spPr>
          <a:xfrm>
            <a:off x="900298" y="3134955"/>
            <a:ext cx="3851759" cy="369332"/>
          </a:xfrm>
          <a:prstGeom prst="rect">
            <a:avLst/>
          </a:prstGeom>
          <a:noFill/>
        </p:spPr>
        <p:txBody>
          <a:bodyPr wrap="square">
            <a:spAutoFit/>
          </a:bodyPr>
          <a:lstStyle/>
          <a:p>
            <a:r>
              <a:rPr lang="en-AU" dirty="0"/>
              <a:t>Communication and Decision-Making </a:t>
            </a:r>
          </a:p>
        </p:txBody>
      </p:sp>
      <p:sp>
        <p:nvSpPr>
          <p:cNvPr id="17" name="Rectangle: Rounded Corners 16">
            <a:extLst>
              <a:ext uri="{FF2B5EF4-FFF2-40B4-BE49-F238E27FC236}">
                <a16:creationId xmlns:a16="http://schemas.microsoft.com/office/drawing/2014/main" id="{3CC31C23-0D86-0ECE-4FAE-85CA1789BFF6}"/>
              </a:ext>
            </a:extLst>
          </p:cNvPr>
          <p:cNvSpPr/>
          <p:nvPr/>
        </p:nvSpPr>
        <p:spPr>
          <a:xfrm>
            <a:off x="900298" y="1669002"/>
            <a:ext cx="3671702" cy="19316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9" name="Picture 18">
            <a:extLst>
              <a:ext uri="{FF2B5EF4-FFF2-40B4-BE49-F238E27FC236}">
                <a16:creationId xmlns:a16="http://schemas.microsoft.com/office/drawing/2014/main" id="{48BC5DF0-65DC-1484-D054-6AF28A254FAA}"/>
              </a:ext>
            </a:extLst>
          </p:cNvPr>
          <p:cNvPicPr>
            <a:picLocks noChangeAspect="1"/>
          </p:cNvPicPr>
          <p:nvPr/>
        </p:nvPicPr>
        <p:blipFill>
          <a:blip r:embed="rId3"/>
          <a:stretch>
            <a:fillRect/>
          </a:stretch>
        </p:blipFill>
        <p:spPr>
          <a:xfrm>
            <a:off x="1419640" y="1796174"/>
            <a:ext cx="2450238" cy="1341411"/>
          </a:xfrm>
          <a:prstGeom prst="rect">
            <a:avLst/>
          </a:prstGeom>
        </p:spPr>
      </p:pic>
      <p:pic>
        <p:nvPicPr>
          <p:cNvPr id="21" name="Picture 20">
            <a:extLst>
              <a:ext uri="{FF2B5EF4-FFF2-40B4-BE49-F238E27FC236}">
                <a16:creationId xmlns:a16="http://schemas.microsoft.com/office/drawing/2014/main" id="{5DDC7F5B-1E4E-A149-5035-81E0A23157B0}"/>
              </a:ext>
            </a:extLst>
          </p:cNvPr>
          <p:cNvPicPr>
            <a:picLocks noChangeAspect="1"/>
          </p:cNvPicPr>
          <p:nvPr/>
        </p:nvPicPr>
        <p:blipFill>
          <a:blip r:embed="rId4"/>
          <a:stretch>
            <a:fillRect/>
          </a:stretch>
        </p:blipFill>
        <p:spPr>
          <a:xfrm>
            <a:off x="5714986" y="1754128"/>
            <a:ext cx="2431919" cy="1323169"/>
          </a:xfrm>
          <a:prstGeom prst="rect">
            <a:avLst/>
          </a:prstGeom>
        </p:spPr>
      </p:pic>
      <p:sp>
        <p:nvSpPr>
          <p:cNvPr id="24" name="TextBox 23">
            <a:extLst>
              <a:ext uri="{FF2B5EF4-FFF2-40B4-BE49-F238E27FC236}">
                <a16:creationId xmlns:a16="http://schemas.microsoft.com/office/drawing/2014/main" id="{8F20F7E9-4625-B410-A042-CEE227043B32}"/>
              </a:ext>
            </a:extLst>
          </p:cNvPr>
          <p:cNvSpPr txBox="1"/>
          <p:nvPr/>
        </p:nvSpPr>
        <p:spPr>
          <a:xfrm>
            <a:off x="1176962" y="6011420"/>
            <a:ext cx="3118373" cy="369332"/>
          </a:xfrm>
          <a:prstGeom prst="rect">
            <a:avLst/>
          </a:prstGeom>
          <a:noFill/>
        </p:spPr>
        <p:txBody>
          <a:bodyPr wrap="square">
            <a:spAutoFit/>
          </a:bodyPr>
          <a:lstStyle/>
          <a:p>
            <a:r>
              <a:rPr lang="en-AU" dirty="0"/>
              <a:t>Goals of Care at the End of Life</a:t>
            </a:r>
          </a:p>
        </p:txBody>
      </p:sp>
      <p:pic>
        <p:nvPicPr>
          <p:cNvPr id="26" name="Picture 25">
            <a:extLst>
              <a:ext uri="{FF2B5EF4-FFF2-40B4-BE49-F238E27FC236}">
                <a16:creationId xmlns:a16="http://schemas.microsoft.com/office/drawing/2014/main" id="{6910B590-3DE6-9F60-4C8A-C42266114F9C}"/>
              </a:ext>
            </a:extLst>
          </p:cNvPr>
          <p:cNvPicPr>
            <a:picLocks noChangeAspect="1"/>
          </p:cNvPicPr>
          <p:nvPr/>
        </p:nvPicPr>
        <p:blipFill>
          <a:blip r:embed="rId5"/>
          <a:stretch>
            <a:fillRect/>
          </a:stretch>
        </p:blipFill>
        <p:spPr>
          <a:xfrm>
            <a:off x="1392363" y="4674022"/>
            <a:ext cx="2687569" cy="1340257"/>
          </a:xfrm>
          <a:prstGeom prst="rect">
            <a:avLst/>
          </a:prstGeom>
        </p:spPr>
      </p:pic>
      <p:pic>
        <p:nvPicPr>
          <p:cNvPr id="31" name="Picture 30">
            <a:extLst>
              <a:ext uri="{FF2B5EF4-FFF2-40B4-BE49-F238E27FC236}">
                <a16:creationId xmlns:a16="http://schemas.microsoft.com/office/drawing/2014/main" id="{EAEAD5E3-AF5D-B9CE-09C2-55C5952FE53A}"/>
              </a:ext>
            </a:extLst>
          </p:cNvPr>
          <p:cNvPicPr>
            <a:picLocks noChangeAspect="1"/>
          </p:cNvPicPr>
          <p:nvPr/>
        </p:nvPicPr>
        <p:blipFill rotWithShape="1">
          <a:blip r:embed="rId6"/>
          <a:srcRect l="12485" t="6833" r="14924" b="10930"/>
          <a:stretch/>
        </p:blipFill>
        <p:spPr>
          <a:xfrm>
            <a:off x="5427172" y="3937229"/>
            <a:ext cx="2911876" cy="2771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Rectangle: Rounded Corners 31">
            <a:extLst>
              <a:ext uri="{FF2B5EF4-FFF2-40B4-BE49-F238E27FC236}">
                <a16:creationId xmlns:a16="http://schemas.microsoft.com/office/drawing/2014/main" id="{1A7E1966-B26A-92F2-1AC8-36FFFBA4E4BD}"/>
              </a:ext>
            </a:extLst>
          </p:cNvPr>
          <p:cNvSpPr/>
          <p:nvPr/>
        </p:nvSpPr>
        <p:spPr>
          <a:xfrm>
            <a:off x="5161082" y="1670353"/>
            <a:ext cx="3671702" cy="19316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Rectangle: Rounded Corners 32">
            <a:extLst>
              <a:ext uri="{FF2B5EF4-FFF2-40B4-BE49-F238E27FC236}">
                <a16:creationId xmlns:a16="http://schemas.microsoft.com/office/drawing/2014/main" id="{507C3818-9339-4B85-3C61-160A52FDF2E2}"/>
              </a:ext>
            </a:extLst>
          </p:cNvPr>
          <p:cNvSpPr/>
          <p:nvPr/>
        </p:nvSpPr>
        <p:spPr>
          <a:xfrm>
            <a:off x="900298" y="4519791"/>
            <a:ext cx="3671702" cy="19316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49867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pic>
        <p:nvPicPr>
          <p:cNvPr id="12" name="Picture 11">
            <a:extLst>
              <a:ext uri="{FF2B5EF4-FFF2-40B4-BE49-F238E27FC236}">
                <a16:creationId xmlns:a16="http://schemas.microsoft.com/office/drawing/2014/main" id="{24E942AB-8965-2C9F-0DDB-BF4EDD950757}"/>
              </a:ext>
            </a:extLst>
          </p:cNvPr>
          <p:cNvPicPr>
            <a:picLocks noChangeAspect="1"/>
          </p:cNvPicPr>
          <p:nvPr/>
        </p:nvPicPr>
        <p:blipFill>
          <a:blip r:embed="rId3">
            <a:alphaModFix amt="20000"/>
          </a:blip>
          <a:stretch>
            <a:fillRect/>
          </a:stretch>
        </p:blipFill>
        <p:spPr>
          <a:xfrm>
            <a:off x="0" y="5305208"/>
            <a:ext cx="2505425" cy="1552792"/>
          </a:xfrm>
          <a:prstGeom prst="rect">
            <a:avLst/>
          </a:prstGeom>
        </p:spPr>
      </p:pic>
      <p:pic>
        <p:nvPicPr>
          <p:cNvPr id="20" name="Picture 19">
            <a:extLst>
              <a:ext uri="{FF2B5EF4-FFF2-40B4-BE49-F238E27FC236}">
                <a16:creationId xmlns:a16="http://schemas.microsoft.com/office/drawing/2014/main" id="{DF0F2C6F-1338-B712-3681-B083E3E38FC6}"/>
              </a:ext>
            </a:extLst>
          </p:cNvPr>
          <p:cNvPicPr>
            <a:picLocks noChangeAspect="1"/>
          </p:cNvPicPr>
          <p:nvPr/>
        </p:nvPicPr>
        <p:blipFill rotWithShape="1">
          <a:blip r:embed="rId4"/>
          <a:srcRect r="7538"/>
          <a:stretch/>
        </p:blipFill>
        <p:spPr>
          <a:xfrm>
            <a:off x="6883111" y="6093636"/>
            <a:ext cx="2038635" cy="701537"/>
          </a:xfrm>
          <a:prstGeom prst="rect">
            <a:avLst/>
          </a:prstGeom>
        </p:spPr>
      </p:pic>
      <p:sp>
        <p:nvSpPr>
          <p:cNvPr id="3" name="TextBox 2">
            <a:extLst>
              <a:ext uri="{FF2B5EF4-FFF2-40B4-BE49-F238E27FC236}">
                <a16:creationId xmlns:a16="http://schemas.microsoft.com/office/drawing/2014/main" id="{34D9EBE2-EA53-A570-917E-F3DCD5FE7425}"/>
              </a:ext>
            </a:extLst>
          </p:cNvPr>
          <p:cNvSpPr txBox="1"/>
          <p:nvPr/>
        </p:nvSpPr>
        <p:spPr>
          <a:xfrm>
            <a:off x="666924" y="997995"/>
            <a:ext cx="4572000" cy="369332"/>
          </a:xfrm>
          <a:prstGeom prst="rect">
            <a:avLst/>
          </a:prstGeom>
          <a:noFill/>
        </p:spPr>
        <p:txBody>
          <a:bodyPr wrap="square">
            <a:spAutoFit/>
          </a:bodyPr>
          <a:lstStyle/>
          <a:p>
            <a:r>
              <a:rPr lang="en-AU" dirty="0">
                <a:solidFill>
                  <a:srgbClr val="186487"/>
                </a:solidFill>
                <a:latin typeface="Arial" panose="020B0604020202020204" pitchFamily="34" charset="0"/>
                <a:cs typeface="Arial" panose="020B0604020202020204" pitchFamily="34" charset="0"/>
              </a:rPr>
              <a:t>References</a:t>
            </a:r>
            <a:endParaRPr lang="en-AU" sz="1800" dirty="0">
              <a:solidFill>
                <a:srgbClr val="18648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9F3DE48-71D1-24E7-040B-4657860CF3AD}"/>
              </a:ext>
            </a:extLst>
          </p:cNvPr>
          <p:cNvSpPr txBox="1"/>
          <p:nvPr/>
        </p:nvSpPr>
        <p:spPr>
          <a:xfrm>
            <a:off x="632845" y="1379551"/>
            <a:ext cx="8091181" cy="4771819"/>
          </a:xfrm>
          <a:prstGeom prst="rect">
            <a:avLst/>
          </a:prstGeom>
          <a:noFill/>
        </p:spPr>
        <p:txBody>
          <a:bodyPr wrap="square">
            <a:spAutoFit/>
          </a:bodyPr>
          <a:lstStyle/>
          <a:p>
            <a:pPr marL="228600" indent="-228600">
              <a:lnSpc>
                <a:spcPct val="150000"/>
              </a:lnSpc>
              <a:buAutoNum type="arabicPeriod"/>
            </a:pPr>
            <a:r>
              <a:rPr lang="en-AU" sz="1200" dirty="0">
                <a:effectLst/>
                <a:latin typeface="Open Sans" panose="020B0606030504020204" pitchFamily="34" charset="0"/>
                <a:ea typeface="Open Sans" panose="020B0606030504020204" pitchFamily="34" charset="0"/>
                <a:cs typeface="Open Sans" panose="020B0606030504020204" pitchFamily="34" charset="0"/>
              </a:rPr>
              <a:t>Australian Commission on Safety and Quality in Health Care (ACSQHC). Safety and quality of end-of-life care in acute hospitals: a background paper. Sydney; 2013.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Mitchell I, Lacey J, Anstey M, Corbett C, Douglas C, Drummond C, et al. Understanding end-of-life care in Australian hospitals. Vol. 45, Australian Health Review. 2021.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Bureau of Statistics (ABS). Causes of death Australia [Internet]. 2022.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5"/>
              </a:rPr>
              <a:t>www.abs.gov.au/statistics/health/causes-death/causes-death-australia/latest-release</a:t>
            </a:r>
            <a:r>
              <a:rPr lang="en-AU" sz="1200" dirty="0">
                <a:latin typeface="Open Sans" panose="020B0606030504020204" pitchFamily="34" charset="0"/>
                <a:ea typeface="Open Sans" panose="020B0606030504020204" pitchFamily="34" charset="0"/>
                <a:cs typeface="Open Sans" panose="020B0606030504020204" pitchFamily="34" charset="0"/>
              </a:rPr>
              <a:t>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Institute of Health and Welfare (AIHW), Australian Government. Chronic conditions [Internet]. 2024.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6"/>
              </a:rPr>
              <a:t>https://www.aihw.gov.au/reports/australias-health/chronic-conditions</a:t>
            </a:r>
            <a:r>
              <a:rPr lang="en-AU" sz="1200" dirty="0">
                <a:latin typeface="Open Sans" panose="020B0606030504020204" pitchFamily="34" charset="0"/>
                <a:ea typeface="Open Sans" panose="020B0606030504020204" pitchFamily="34" charset="0"/>
                <a:cs typeface="Open Sans" panose="020B0606030504020204" pitchFamily="34" charset="0"/>
              </a:rPr>
              <a:t>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Lynn J, Adamson D. Living Well at the End of Life: Adapting Health Care to Serious Chronic Illness in Old Age. Santa Monica (CA): Rand Corporation; 2003.</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Commission on Safety and Quality in Health Care (ACSQHC). Safety and quality of end-of-life care in acute hospitals: a background paper. Sydney; 2013.</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The University of Edinburgh. Supportive and palliative care indicators tool (SPICT) [Internet]. 2016.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7"/>
              </a:rPr>
              <a:t>www.spict.org.uk</a:t>
            </a:r>
            <a:endParaRPr lang="en-AU" sz="1200" dirty="0">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Thomas K, Stobbart-Rowlands M. Gold standards framework annual meeting. Improving end of life care using gold standards framework. BMJ Support </a:t>
            </a:r>
            <a:r>
              <a:rPr lang="en-AU" sz="1200" dirty="0" err="1">
                <a:latin typeface="Open Sans" panose="020B0606030504020204" pitchFamily="34" charset="0"/>
                <a:ea typeface="Open Sans" panose="020B0606030504020204" pitchFamily="34" charset="0"/>
                <a:cs typeface="Open Sans" panose="020B0606030504020204" pitchFamily="34" charset="0"/>
              </a:rPr>
              <a:t>Palliat</a:t>
            </a:r>
            <a:r>
              <a:rPr lang="en-AU" sz="1200" dirty="0">
                <a:latin typeface="Open Sans" panose="020B0606030504020204" pitchFamily="34" charset="0"/>
                <a:ea typeface="Open Sans" panose="020B0606030504020204" pitchFamily="34" charset="0"/>
                <a:cs typeface="Open Sans" panose="020B0606030504020204" pitchFamily="34" charset="0"/>
              </a:rPr>
              <a:t> Care [Internet]. 2011;1(1). Available from: www.goldstandardsframework.org.uk</a:t>
            </a:r>
          </a:p>
        </p:txBody>
      </p:sp>
    </p:spTree>
    <p:extLst>
      <p:ext uri="{BB962C8B-B14F-4D97-AF65-F5344CB8AC3E}">
        <p14:creationId xmlns:p14="http://schemas.microsoft.com/office/powerpoint/2010/main" val="2064599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sp>
        <p:nvSpPr>
          <p:cNvPr id="2" name="TextBox 1">
            <a:extLst>
              <a:ext uri="{FF2B5EF4-FFF2-40B4-BE49-F238E27FC236}">
                <a16:creationId xmlns:a16="http://schemas.microsoft.com/office/drawing/2014/main" id="{2CDBAAB7-3E5D-5AA2-95D5-70C6284C17BE}"/>
              </a:ext>
            </a:extLst>
          </p:cNvPr>
          <p:cNvSpPr txBox="1"/>
          <p:nvPr/>
        </p:nvSpPr>
        <p:spPr>
          <a:xfrm>
            <a:off x="578838" y="1428975"/>
            <a:ext cx="4009938" cy="461665"/>
          </a:xfrm>
          <a:prstGeom prst="rect">
            <a:avLst/>
          </a:prstGeom>
          <a:noFill/>
        </p:spPr>
        <p:txBody>
          <a:bodyPr wrap="square" rtlCol="0">
            <a:spAutoFit/>
          </a:bodyPr>
          <a:lstStyle/>
          <a:p>
            <a:r>
              <a:rPr lang="en-AU" sz="2400" b="1" dirty="0">
                <a:solidFill>
                  <a:srgbClr val="15845F"/>
                </a:solidFill>
                <a:latin typeface="Open Sans" panose="020B0606030504020204" pitchFamily="34" charset="0"/>
                <a:ea typeface="Open Sans" panose="020B0606030504020204" pitchFamily="34" charset="0"/>
                <a:cs typeface="Open Sans" panose="020B0606030504020204" pitchFamily="34" charset="0"/>
              </a:rPr>
              <a:t>Aims and objectives </a:t>
            </a:r>
          </a:p>
        </p:txBody>
      </p:sp>
      <p:sp>
        <p:nvSpPr>
          <p:cNvPr id="4" name="TextBox 3">
            <a:extLst>
              <a:ext uri="{FF2B5EF4-FFF2-40B4-BE49-F238E27FC236}">
                <a16:creationId xmlns:a16="http://schemas.microsoft.com/office/drawing/2014/main" id="{10D87603-C26A-B953-8C50-E252A87CB817}"/>
              </a:ext>
            </a:extLst>
          </p:cNvPr>
          <p:cNvSpPr txBox="1"/>
          <p:nvPr/>
        </p:nvSpPr>
        <p:spPr>
          <a:xfrm>
            <a:off x="578838" y="2092294"/>
            <a:ext cx="7986319" cy="2638351"/>
          </a:xfrm>
          <a:prstGeom prst="rect">
            <a:avLst/>
          </a:prstGeom>
          <a:noFill/>
        </p:spPr>
        <p:txBody>
          <a:bodyPr wrap="square">
            <a:spAutoFit/>
          </a:bodyPr>
          <a:lstStyle/>
          <a:p>
            <a:pPr marL="0" indent="0" defTabSz="342900">
              <a:lnSpc>
                <a:spcPct val="100000"/>
              </a:lnSpc>
              <a:spcBef>
                <a:spcPct val="20000"/>
              </a:spcBef>
              <a:buFont typeface="Arial"/>
              <a:buNone/>
              <a:defRPr/>
            </a:pPr>
            <a:r>
              <a:rPr lang="en-AU" sz="1600" dirty="0">
                <a:latin typeface="Open Sans" panose="020B0606030504020204" pitchFamily="34" charset="0"/>
                <a:ea typeface="Open Sans" panose="020B0606030504020204" pitchFamily="34" charset="0"/>
                <a:cs typeface="Open Sans" panose="020B0606030504020204" pitchFamily="34" charset="0"/>
              </a:rPr>
              <a:t>After completing this talk, you should be able to:</a:t>
            </a:r>
          </a:p>
          <a:p>
            <a:pPr marL="0" indent="0" defTabSz="342900">
              <a:lnSpc>
                <a:spcPct val="100000"/>
              </a:lnSpc>
              <a:spcBef>
                <a:spcPct val="20000"/>
              </a:spcBef>
              <a:buFont typeface="Arial"/>
              <a:buNone/>
              <a:defRPr/>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Analyse the factors that may influence when end of life begins for a patient</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Begin to identify your own capabilities in identifying end of life</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Identify tools and phrases to use to assist in identifying end of life </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Identify which End-of-Life Essentials module to complete next </a:t>
            </a:r>
          </a:p>
        </p:txBody>
      </p:sp>
    </p:spTree>
    <p:extLst>
      <p:ext uri="{BB962C8B-B14F-4D97-AF65-F5344CB8AC3E}">
        <p14:creationId xmlns:p14="http://schemas.microsoft.com/office/powerpoint/2010/main" val="51378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7105365" y="116689"/>
            <a:ext cx="2038635" cy="971686"/>
          </a:xfrm>
          <a:prstGeom prst="rect">
            <a:avLst/>
          </a:prstGeom>
        </p:spPr>
      </p:pic>
      <p:sp>
        <p:nvSpPr>
          <p:cNvPr id="3" name="TextBox 2">
            <a:extLst>
              <a:ext uri="{FF2B5EF4-FFF2-40B4-BE49-F238E27FC236}">
                <a16:creationId xmlns:a16="http://schemas.microsoft.com/office/drawing/2014/main" id="{B4A797B7-BC0C-46D5-6469-1599BB936E20}"/>
              </a:ext>
            </a:extLst>
          </p:cNvPr>
          <p:cNvSpPr txBox="1"/>
          <p:nvPr/>
        </p:nvSpPr>
        <p:spPr>
          <a:xfrm>
            <a:off x="1237376" y="4135300"/>
            <a:ext cx="6883582" cy="243143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M</a:t>
            </a:r>
            <a:r>
              <a:rPr lang="en-AU" sz="1600" dirty="0">
                <a:effectLst/>
                <a:latin typeface="Open Sans" panose="020B0606030504020204" pitchFamily="34" charset="0"/>
                <a:ea typeface="Open Sans" panose="020B0606030504020204" pitchFamily="34" charset="0"/>
                <a:cs typeface="Open Sans" panose="020B0606030504020204" pitchFamily="34" charset="0"/>
              </a:rPr>
              <a:t>ost Australian’s die in hospital.</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1</a:t>
            </a:r>
          </a:p>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I</a:t>
            </a:r>
            <a:r>
              <a:rPr lang="en-AU" sz="1600" dirty="0">
                <a:effectLst/>
                <a:latin typeface="Open Sans" panose="020B0606030504020204" pitchFamily="34" charset="0"/>
                <a:ea typeface="Open Sans" panose="020B0606030504020204" pitchFamily="34" charset="0"/>
                <a:cs typeface="Open Sans" panose="020B0606030504020204" pitchFamily="34" charset="0"/>
              </a:rPr>
              <a:t>n the year before death, on average, people will be admitted to hospital four times.</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1</a:t>
            </a:r>
            <a:endParaRPr lang="en-AU" sz="160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W</a:t>
            </a:r>
            <a:r>
              <a:rPr lang="en-AU" sz="1600" dirty="0">
                <a:effectLst/>
                <a:latin typeface="Open Sans" panose="020B0606030504020204" pitchFamily="34" charset="0"/>
                <a:ea typeface="Open Sans" panose="020B0606030504020204" pitchFamily="34" charset="0"/>
                <a:cs typeface="Open Sans" panose="020B0606030504020204" pitchFamily="34" charset="0"/>
              </a:rPr>
              <a:t>ithin Australian hospitals, recognition of death is predominantly within the last few days of life.</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2</a:t>
            </a:r>
            <a:endParaRPr lang="en-US" sz="1600" baseline="300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latin typeface="Open Sans" panose="020B0606030504020204" pitchFamily="34" charset="0"/>
                <a:ea typeface="Open Sans" panose="020B0606030504020204" pitchFamily="34" charset="0"/>
                <a:cs typeface="Open Sans" panose="020B0606030504020204" pitchFamily="34" charset="0"/>
              </a:rPr>
              <a:t>Think about  your death – what would you wish for yourself?</a:t>
            </a:r>
            <a:endParaRPr lang="en-AU" sz="1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erson standing next to a person lying on a hospital bed&#10;&#10;Description automatically generated">
            <a:extLst>
              <a:ext uri="{FF2B5EF4-FFF2-40B4-BE49-F238E27FC236}">
                <a16:creationId xmlns:a16="http://schemas.microsoft.com/office/drawing/2014/main" id="{FAC902BC-B55F-9275-D6A5-DBAA6A4BDEAE}"/>
              </a:ext>
            </a:extLst>
          </p:cNvPr>
          <p:cNvPicPr>
            <a:picLocks noChangeAspect="1"/>
          </p:cNvPicPr>
          <p:nvPr/>
        </p:nvPicPr>
        <p:blipFill>
          <a:blip r:embed="rId3"/>
          <a:stretch>
            <a:fillRect/>
          </a:stretch>
        </p:blipFill>
        <p:spPr>
          <a:xfrm>
            <a:off x="1237376" y="851143"/>
            <a:ext cx="5784209" cy="3021554"/>
          </a:xfrm>
          <a:prstGeom prst="rect">
            <a:avLst/>
          </a:prstGeom>
        </p:spPr>
      </p:pic>
    </p:spTree>
    <p:extLst>
      <p:ext uri="{BB962C8B-B14F-4D97-AF65-F5344CB8AC3E}">
        <p14:creationId xmlns:p14="http://schemas.microsoft.com/office/powerpoint/2010/main" val="218716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4" name="TextBox 3">
            <a:extLst>
              <a:ext uri="{FF2B5EF4-FFF2-40B4-BE49-F238E27FC236}">
                <a16:creationId xmlns:a16="http://schemas.microsoft.com/office/drawing/2014/main" id="{CC78027F-F8AF-5EBF-E139-FD6E8FE21C4D}"/>
              </a:ext>
            </a:extLst>
          </p:cNvPr>
          <p:cNvSpPr txBox="1"/>
          <p:nvPr/>
        </p:nvSpPr>
        <p:spPr>
          <a:xfrm>
            <a:off x="1384182" y="4625266"/>
            <a:ext cx="7475733" cy="1530355"/>
          </a:xfrm>
          <a:prstGeom prst="rect">
            <a:avLst/>
          </a:prstGeom>
          <a:noFill/>
        </p:spPr>
        <p:txBody>
          <a:bodyPr wrap="square">
            <a:spAutoFit/>
          </a:bodyPr>
          <a:lstStyle/>
          <a:p>
            <a:pPr>
              <a:lnSpc>
                <a:spcPct val="150000"/>
              </a:lnSpc>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AU" sz="1600" dirty="0">
                <a:latin typeface="Open Sans" panose="020B0606030504020204" pitchFamily="34" charset="0"/>
                <a:ea typeface="Open Sans" panose="020B0606030504020204" pitchFamily="34" charset="0"/>
                <a:cs typeface="Open Sans" panose="020B0606030504020204" pitchFamily="34" charset="0"/>
              </a:rPr>
              <a:t>The period when a patient is living with and impaired by a serious progressive condition, even if the trajectory is uncertain or unknown. </a:t>
            </a:r>
          </a:p>
          <a:p>
            <a:pPr>
              <a:lnSpc>
                <a:spcPct val="150000"/>
              </a:lnSpc>
            </a:pPr>
            <a:r>
              <a:rPr lang="en-AU" sz="1600" dirty="0">
                <a:latin typeface="Open Sans" panose="020B0606030504020204" pitchFamily="34" charset="0"/>
                <a:ea typeface="Open Sans" panose="020B0606030504020204" pitchFamily="34" charset="0"/>
                <a:cs typeface="Open Sans" panose="020B0606030504020204" pitchFamily="34" charset="0"/>
              </a:rPr>
              <a:t>This period may be 12 months or more before death.</a:t>
            </a:r>
          </a:p>
        </p:txBody>
      </p:sp>
      <p:pic>
        <p:nvPicPr>
          <p:cNvPr id="1028" name="Picture 4">
            <a:extLst>
              <a:ext uri="{FF2B5EF4-FFF2-40B4-BE49-F238E27FC236}">
                <a16:creationId xmlns:a16="http://schemas.microsoft.com/office/drawing/2014/main" id="{EE0DB0A7-540D-61DC-BE9D-372DECB0943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62829" y="1641020"/>
            <a:ext cx="6218342" cy="3288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583E74-4CB0-6140-6BDB-3AA7CB48BE68}"/>
              </a:ext>
            </a:extLst>
          </p:cNvPr>
          <p:cNvSpPr txBox="1"/>
          <p:nvPr/>
        </p:nvSpPr>
        <p:spPr>
          <a:xfrm>
            <a:off x="1384182" y="1271688"/>
            <a:ext cx="4572000" cy="369332"/>
          </a:xfrm>
          <a:prstGeom prst="rect">
            <a:avLst/>
          </a:prstGeom>
          <a:noFill/>
        </p:spPr>
        <p:txBody>
          <a:bodyPr wrap="square">
            <a:spAutoFit/>
          </a:bodyPr>
          <a:lstStyle/>
          <a:p>
            <a:pPr algn="l"/>
            <a:r>
              <a:rPr lang="en-AU" b="1" i="0">
                <a:solidFill>
                  <a:srgbClr val="15845F"/>
                </a:solidFill>
                <a:effectLst/>
                <a:highlight>
                  <a:srgbClr val="FFFFFF"/>
                </a:highlight>
                <a:latin typeface="Open Sans" panose="020B0606030504020204" pitchFamily="34" charset="0"/>
              </a:rPr>
              <a:t>What is end of life?</a:t>
            </a:r>
          </a:p>
        </p:txBody>
      </p:sp>
    </p:spTree>
    <p:extLst>
      <p:ext uri="{BB962C8B-B14F-4D97-AF65-F5344CB8AC3E}">
        <p14:creationId xmlns:p14="http://schemas.microsoft.com/office/powerpoint/2010/main" val="173098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3" name="Picture 2">
            <a:extLst>
              <a:ext uri="{FF2B5EF4-FFF2-40B4-BE49-F238E27FC236}">
                <a16:creationId xmlns:a16="http://schemas.microsoft.com/office/drawing/2014/main" id="{70E4D958-2B38-00AE-C532-8D7FCC3B4638}"/>
              </a:ext>
            </a:extLst>
          </p:cNvPr>
          <p:cNvPicPr>
            <a:picLocks noChangeAspect="1"/>
          </p:cNvPicPr>
          <p:nvPr/>
        </p:nvPicPr>
        <p:blipFill>
          <a:blip r:embed="rId4"/>
          <a:stretch>
            <a:fillRect/>
          </a:stretch>
        </p:blipFill>
        <p:spPr>
          <a:xfrm>
            <a:off x="1105867" y="2343806"/>
            <a:ext cx="6932265" cy="3529331"/>
          </a:xfrm>
          <a:prstGeom prst="rect">
            <a:avLst/>
          </a:prstGeom>
        </p:spPr>
      </p:pic>
      <p:sp>
        <p:nvSpPr>
          <p:cNvPr id="7" name="TextBox 6">
            <a:extLst>
              <a:ext uri="{FF2B5EF4-FFF2-40B4-BE49-F238E27FC236}">
                <a16:creationId xmlns:a16="http://schemas.microsoft.com/office/drawing/2014/main" id="{AEF58323-B590-6705-ED32-962865C8C463}"/>
              </a:ext>
            </a:extLst>
          </p:cNvPr>
          <p:cNvSpPr txBox="1"/>
          <p:nvPr/>
        </p:nvSpPr>
        <p:spPr>
          <a:xfrm>
            <a:off x="1923203" y="2058372"/>
            <a:ext cx="5297592" cy="276999"/>
          </a:xfrm>
          <a:prstGeom prst="rect">
            <a:avLst/>
          </a:prstGeom>
          <a:noFill/>
        </p:spPr>
        <p:txBody>
          <a:bodyPr wrap="square" rtlCol="0">
            <a:spAutoFit/>
          </a:bodyPr>
          <a:lstStyle/>
          <a:p>
            <a:pPr algn="ctr"/>
            <a:r>
              <a:rPr lang="en-AU" sz="1200" b="1" i="0" dirty="0">
                <a:solidFill>
                  <a:srgbClr val="15845F"/>
                </a:solidFill>
                <a:effectLst/>
                <a:highlight>
                  <a:srgbClr val="FFFFFF"/>
                </a:highlight>
                <a:latin typeface="Open Sans" panose="020B0606030504020204" pitchFamily="34" charset="0"/>
              </a:rPr>
              <a:t>The top 5 leading underlying causes of death per sex in Australia</a:t>
            </a:r>
            <a:r>
              <a:rPr lang="en-AU" sz="1200" b="1" i="0" baseline="30000" dirty="0">
                <a:solidFill>
                  <a:srgbClr val="15845F"/>
                </a:solidFill>
                <a:effectLst/>
                <a:highlight>
                  <a:srgbClr val="FFFFFF"/>
                </a:highlight>
                <a:latin typeface="Open Sans" panose="020B0606030504020204" pitchFamily="34" charset="0"/>
              </a:rPr>
              <a:t>3</a:t>
            </a:r>
            <a:endParaRPr lang="en-AU" sz="1200" b="1" baseline="30000" dirty="0">
              <a:solidFill>
                <a:srgbClr val="15845F"/>
              </a:solidFill>
            </a:endParaRPr>
          </a:p>
        </p:txBody>
      </p:sp>
      <p:sp>
        <p:nvSpPr>
          <p:cNvPr id="9" name="TextBox 8">
            <a:extLst>
              <a:ext uri="{FF2B5EF4-FFF2-40B4-BE49-F238E27FC236}">
                <a16:creationId xmlns:a16="http://schemas.microsoft.com/office/drawing/2014/main" id="{BCF6625A-6597-B214-1DE1-AC3DD311A4EE}"/>
              </a:ext>
            </a:extLst>
          </p:cNvPr>
          <p:cNvSpPr txBox="1"/>
          <p:nvPr/>
        </p:nvSpPr>
        <p:spPr>
          <a:xfrm>
            <a:off x="945227" y="1401291"/>
            <a:ext cx="5297592"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Leading causes of death</a:t>
            </a:r>
          </a:p>
        </p:txBody>
      </p:sp>
    </p:spTree>
    <p:extLst>
      <p:ext uri="{BB962C8B-B14F-4D97-AF65-F5344CB8AC3E}">
        <p14:creationId xmlns:p14="http://schemas.microsoft.com/office/powerpoint/2010/main" val="3245154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5" name="Picture 4">
            <a:extLst>
              <a:ext uri="{FF2B5EF4-FFF2-40B4-BE49-F238E27FC236}">
                <a16:creationId xmlns:a16="http://schemas.microsoft.com/office/drawing/2014/main" id="{093C0A07-FF79-D9BE-04B6-49F3B1C941A1}"/>
              </a:ext>
            </a:extLst>
          </p:cNvPr>
          <p:cNvPicPr>
            <a:picLocks noChangeAspect="1"/>
          </p:cNvPicPr>
          <p:nvPr/>
        </p:nvPicPr>
        <p:blipFill>
          <a:blip r:embed="rId4"/>
          <a:stretch>
            <a:fillRect/>
          </a:stretch>
        </p:blipFill>
        <p:spPr>
          <a:xfrm>
            <a:off x="1152202" y="2055257"/>
            <a:ext cx="7308218" cy="3811738"/>
          </a:xfrm>
          <a:prstGeom prst="rect">
            <a:avLst/>
          </a:prstGeom>
        </p:spPr>
      </p:pic>
      <p:sp>
        <p:nvSpPr>
          <p:cNvPr id="4" name="TextBox 3">
            <a:extLst>
              <a:ext uri="{FF2B5EF4-FFF2-40B4-BE49-F238E27FC236}">
                <a16:creationId xmlns:a16="http://schemas.microsoft.com/office/drawing/2014/main" id="{5FF23CD5-3234-0F72-522C-37A4C5348E6E}"/>
              </a:ext>
            </a:extLst>
          </p:cNvPr>
          <p:cNvSpPr txBox="1"/>
          <p:nvPr/>
        </p:nvSpPr>
        <p:spPr>
          <a:xfrm>
            <a:off x="1490746" y="1661665"/>
            <a:ext cx="6162506" cy="276999"/>
          </a:xfrm>
          <a:prstGeom prst="rect">
            <a:avLst/>
          </a:prstGeom>
          <a:noFill/>
        </p:spPr>
        <p:txBody>
          <a:bodyPr wrap="square">
            <a:spAutoFit/>
          </a:bodyPr>
          <a:lstStyle/>
          <a:p>
            <a:r>
              <a:rPr lang="en-AU" sz="1200" b="1" i="0" dirty="0">
                <a:solidFill>
                  <a:srgbClr val="15845F"/>
                </a:solidFill>
                <a:effectLst/>
                <a:highlight>
                  <a:srgbClr val="FFFFFF"/>
                </a:highlight>
                <a:latin typeface="Open Sans" panose="020B0606030504020204" pitchFamily="34" charset="0"/>
              </a:rPr>
              <a:t>The top 5 leading underlying causes of death per sex for First Nations people</a:t>
            </a:r>
            <a:r>
              <a:rPr lang="en-AU" sz="1200" i="0" baseline="30000" dirty="0">
                <a:solidFill>
                  <a:srgbClr val="15845F"/>
                </a:solidFill>
                <a:effectLst/>
                <a:highlight>
                  <a:srgbClr val="FFFFFF"/>
                </a:highlight>
                <a:latin typeface="Open Sans" panose="020B0606030504020204" pitchFamily="34" charset="0"/>
              </a:rPr>
              <a:t>3</a:t>
            </a:r>
            <a:endParaRPr lang="en-AU" sz="1200" baseline="30000" dirty="0">
              <a:solidFill>
                <a:srgbClr val="15845F"/>
              </a:solidFill>
            </a:endParaRPr>
          </a:p>
        </p:txBody>
      </p:sp>
    </p:spTree>
    <p:extLst>
      <p:ext uri="{BB962C8B-B14F-4D97-AF65-F5344CB8AC3E}">
        <p14:creationId xmlns:p14="http://schemas.microsoft.com/office/powerpoint/2010/main" val="163123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3" name="Picture 2">
            <a:extLst>
              <a:ext uri="{FF2B5EF4-FFF2-40B4-BE49-F238E27FC236}">
                <a16:creationId xmlns:a16="http://schemas.microsoft.com/office/drawing/2014/main" id="{D432F9AB-05D5-20CE-BEED-6790E76BE1B3}"/>
              </a:ext>
            </a:extLst>
          </p:cNvPr>
          <p:cNvPicPr>
            <a:picLocks noChangeAspect="1"/>
          </p:cNvPicPr>
          <p:nvPr/>
        </p:nvPicPr>
        <p:blipFill rotWithShape="1">
          <a:blip r:embed="rId4"/>
          <a:srcRect l="6470" r="8912"/>
          <a:stretch/>
        </p:blipFill>
        <p:spPr>
          <a:xfrm>
            <a:off x="1925164" y="2549000"/>
            <a:ext cx="5293671" cy="4167144"/>
          </a:xfrm>
          <a:prstGeom prst="rect">
            <a:avLst/>
          </a:prstGeom>
        </p:spPr>
      </p:pic>
      <p:sp>
        <p:nvSpPr>
          <p:cNvPr id="8" name="TextBox 7">
            <a:extLst>
              <a:ext uri="{FF2B5EF4-FFF2-40B4-BE49-F238E27FC236}">
                <a16:creationId xmlns:a16="http://schemas.microsoft.com/office/drawing/2014/main" id="{3ED7D318-CF7B-8582-A034-6273CCE6D194}"/>
              </a:ext>
            </a:extLst>
          </p:cNvPr>
          <p:cNvSpPr txBox="1"/>
          <p:nvPr/>
        </p:nvSpPr>
        <p:spPr>
          <a:xfrm>
            <a:off x="878192" y="1625670"/>
            <a:ext cx="6929023" cy="1107996"/>
          </a:xfrm>
          <a:prstGeom prst="rect">
            <a:avLst/>
          </a:prstGeom>
          <a:noFill/>
        </p:spPr>
        <p:txBody>
          <a:bodyPr wrap="square">
            <a:spAutoFit/>
          </a:bodyPr>
          <a:lstStyle/>
          <a:p>
            <a:r>
              <a:rPr lang="en-AU" sz="1600" dirty="0">
                <a:latin typeface="Open Sans" panose="020B0606030504020204" pitchFamily="34" charset="0"/>
                <a:ea typeface="Open Sans" panose="020B0606030504020204" pitchFamily="34" charset="0"/>
                <a:cs typeface="Open Sans" panose="020B0606030504020204" pitchFamily="34" charset="0"/>
              </a:rPr>
              <a:t>People with chronic conditions often have more than one condition at once, this is termed comorbidity. Please see below </a:t>
            </a:r>
            <a:r>
              <a:rPr lang="en-AU" sz="1600" b="1" dirty="0">
                <a:latin typeface="Open Sans" panose="020B0606030504020204" pitchFamily="34" charset="0"/>
                <a:ea typeface="Open Sans" panose="020B0606030504020204" pitchFamily="34" charset="0"/>
                <a:cs typeface="Open Sans" panose="020B0606030504020204" pitchFamily="34" charset="0"/>
              </a:rPr>
              <a:t>the prevalence of comorbidity varied across chronic conditions.</a:t>
            </a:r>
            <a:r>
              <a:rPr lang="en-AU" sz="1600" b="1" baseline="30000" dirty="0">
                <a:latin typeface="Open Sans" panose="020B0606030504020204" pitchFamily="34" charset="0"/>
                <a:ea typeface="Open Sans" panose="020B0606030504020204" pitchFamily="34" charset="0"/>
                <a:cs typeface="Open Sans" panose="020B0606030504020204" pitchFamily="34" charset="0"/>
              </a:rPr>
              <a:t>4</a:t>
            </a:r>
          </a:p>
          <a:p>
            <a:endParaRPr lang="en-AU"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F75373F8-F44F-E5F7-B412-338D3785FACD}"/>
              </a:ext>
            </a:extLst>
          </p:cNvPr>
          <p:cNvSpPr txBox="1"/>
          <p:nvPr/>
        </p:nvSpPr>
        <p:spPr>
          <a:xfrm>
            <a:off x="878192" y="1113542"/>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Chronic complex conditions</a:t>
            </a:r>
          </a:p>
        </p:txBody>
      </p:sp>
    </p:spTree>
    <p:extLst>
      <p:ext uri="{BB962C8B-B14F-4D97-AF65-F5344CB8AC3E}">
        <p14:creationId xmlns:p14="http://schemas.microsoft.com/office/powerpoint/2010/main" val="287335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65D91F1D-69EE-72E8-40CD-8BB6CE44110E}"/>
              </a:ext>
            </a:extLst>
          </p:cNvPr>
          <p:cNvSpPr txBox="1"/>
          <p:nvPr/>
        </p:nvSpPr>
        <p:spPr>
          <a:xfrm>
            <a:off x="432033" y="1859339"/>
            <a:ext cx="8279934" cy="3970318"/>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Sudden death:</a:t>
            </a:r>
            <a:r>
              <a:rPr lang="en-AU" b="0" i="0" dirty="0">
                <a:solidFill>
                  <a:srgbClr val="212529"/>
                </a:solidFill>
                <a:effectLst/>
                <a:highlight>
                  <a:srgbClr val="FFFFFF"/>
                </a:highlight>
                <a:latin typeface="Open Sans" panose="020B0606030504020204" pitchFamily="34" charset="0"/>
              </a:rPr>
              <a:t> rapid, unexpected death from causes such as head trauma or drowning.</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Terminal illness:</a:t>
            </a:r>
            <a:r>
              <a:rPr lang="en-AU" b="0" i="0" dirty="0">
                <a:solidFill>
                  <a:srgbClr val="212529"/>
                </a:solidFill>
                <a:effectLst/>
                <a:highlight>
                  <a:srgbClr val="FFFFFF"/>
                </a:highlight>
                <a:latin typeface="Open Sans" panose="020B0606030504020204" pitchFamily="34" charset="0"/>
              </a:rPr>
              <a:t> conditions such as cancer or motor neurone disease, where there is a period of relative stability until treatment is no longer viable and a person’s health quickly declines.</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Organ failure:</a:t>
            </a:r>
            <a:r>
              <a:rPr lang="en-AU" b="0" i="0" dirty="0">
                <a:solidFill>
                  <a:srgbClr val="212529"/>
                </a:solidFill>
                <a:effectLst/>
                <a:highlight>
                  <a:srgbClr val="FFFFFF"/>
                </a:highlight>
                <a:latin typeface="Open Sans" panose="020B0606030504020204" pitchFamily="34" charset="0"/>
              </a:rPr>
              <a:t> conditions such as congestive heart failure results in gradual decline with periodic acute aggravations of the underlying condition. Each aggravation is potentially fatal, but prognosis is uncertain.</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Frailty:</a:t>
            </a:r>
            <a:r>
              <a:rPr lang="en-AU" b="0" i="0" dirty="0">
                <a:solidFill>
                  <a:srgbClr val="212529"/>
                </a:solidFill>
                <a:effectLst/>
                <a:highlight>
                  <a:srgbClr val="FFFFFF"/>
                </a:highlight>
                <a:latin typeface="Open Sans" panose="020B0606030504020204" pitchFamily="34" charset="0"/>
              </a:rPr>
              <a:t> conditions of advanced ageing such as dementia and stroke can be associated with slow but progressive decline. Death may eventually occur from other medical complications such as respiratory illnesses.</a:t>
            </a:r>
          </a:p>
        </p:txBody>
      </p:sp>
      <p:sp>
        <p:nvSpPr>
          <p:cNvPr id="4" name="TextBox 3">
            <a:extLst>
              <a:ext uri="{FF2B5EF4-FFF2-40B4-BE49-F238E27FC236}">
                <a16:creationId xmlns:a16="http://schemas.microsoft.com/office/drawing/2014/main" id="{D32CF584-78FF-8D88-33BE-BDC29BAB9023}"/>
              </a:ext>
            </a:extLst>
          </p:cNvPr>
          <p:cNvSpPr txBox="1"/>
          <p:nvPr/>
        </p:nvSpPr>
        <p:spPr>
          <a:xfrm>
            <a:off x="432033" y="1117109"/>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Trajectories of decline</a:t>
            </a:r>
            <a:r>
              <a:rPr lang="en-AU" b="1" i="0" baseline="30000" dirty="0">
                <a:solidFill>
                  <a:srgbClr val="15845F"/>
                </a:solidFill>
                <a:effectLst/>
                <a:highlight>
                  <a:srgbClr val="FFFFFF"/>
                </a:highlight>
                <a:latin typeface="Open Sans" panose="020B0606030504020204" pitchFamily="34" charset="0"/>
              </a:rPr>
              <a:t>5</a:t>
            </a:r>
          </a:p>
        </p:txBody>
      </p:sp>
    </p:spTree>
    <p:extLst>
      <p:ext uri="{BB962C8B-B14F-4D97-AF65-F5344CB8AC3E}">
        <p14:creationId xmlns:p14="http://schemas.microsoft.com/office/powerpoint/2010/main" val="283902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3" name="Picture 2">
            <a:extLst>
              <a:ext uri="{FF2B5EF4-FFF2-40B4-BE49-F238E27FC236}">
                <a16:creationId xmlns:a16="http://schemas.microsoft.com/office/drawing/2014/main" id="{AC852C60-454D-252B-17F4-CA0B628AD9FE}"/>
              </a:ext>
            </a:extLst>
          </p:cNvPr>
          <p:cNvPicPr>
            <a:picLocks noChangeAspect="1"/>
          </p:cNvPicPr>
          <p:nvPr/>
        </p:nvPicPr>
        <p:blipFill>
          <a:blip r:embed="rId4"/>
          <a:stretch>
            <a:fillRect/>
          </a:stretch>
        </p:blipFill>
        <p:spPr>
          <a:xfrm>
            <a:off x="1058969" y="4591716"/>
            <a:ext cx="400106" cy="419158"/>
          </a:xfrm>
          <a:prstGeom prst="rect">
            <a:avLst/>
          </a:prstGeom>
        </p:spPr>
      </p:pic>
      <p:pic>
        <p:nvPicPr>
          <p:cNvPr id="8" name="Picture 7">
            <a:extLst>
              <a:ext uri="{FF2B5EF4-FFF2-40B4-BE49-F238E27FC236}">
                <a16:creationId xmlns:a16="http://schemas.microsoft.com/office/drawing/2014/main" id="{7E85023D-6112-DE63-CBB1-7897D4B51D92}"/>
              </a:ext>
            </a:extLst>
          </p:cNvPr>
          <p:cNvPicPr>
            <a:picLocks noChangeAspect="1"/>
          </p:cNvPicPr>
          <p:nvPr/>
        </p:nvPicPr>
        <p:blipFill>
          <a:blip r:embed="rId5"/>
          <a:stretch>
            <a:fillRect/>
          </a:stretch>
        </p:blipFill>
        <p:spPr>
          <a:xfrm>
            <a:off x="7650827" y="5703747"/>
            <a:ext cx="419158" cy="352474"/>
          </a:xfrm>
          <a:prstGeom prst="rect">
            <a:avLst/>
          </a:prstGeom>
        </p:spPr>
      </p:pic>
      <p:pic>
        <p:nvPicPr>
          <p:cNvPr id="1026" name="Picture 2">
            <a:extLst>
              <a:ext uri="{FF2B5EF4-FFF2-40B4-BE49-F238E27FC236}">
                <a16:creationId xmlns:a16="http://schemas.microsoft.com/office/drawing/2014/main" id="{AF290242-2799-24EE-C6A3-383181E47F5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16023" y="1686685"/>
            <a:ext cx="4911953" cy="25975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5DC9982-0EFF-333E-0C1F-C36019E793CE}"/>
              </a:ext>
            </a:extLst>
          </p:cNvPr>
          <p:cNvSpPr txBox="1"/>
          <p:nvPr/>
        </p:nvSpPr>
        <p:spPr>
          <a:xfrm>
            <a:off x="703555" y="1008029"/>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End-of-life conversations</a:t>
            </a:r>
          </a:p>
        </p:txBody>
      </p:sp>
      <p:sp>
        <p:nvSpPr>
          <p:cNvPr id="12" name="TextBox 11">
            <a:extLst>
              <a:ext uri="{FF2B5EF4-FFF2-40B4-BE49-F238E27FC236}">
                <a16:creationId xmlns:a16="http://schemas.microsoft.com/office/drawing/2014/main" id="{360B01CB-BD46-0065-EDA5-FAD1582ED464}"/>
              </a:ext>
            </a:extLst>
          </p:cNvPr>
          <p:cNvSpPr txBox="1"/>
          <p:nvPr/>
        </p:nvSpPr>
        <p:spPr>
          <a:xfrm>
            <a:off x="1169137" y="4986407"/>
            <a:ext cx="6805723" cy="830997"/>
          </a:xfrm>
          <a:prstGeom prst="rect">
            <a:avLst/>
          </a:prstGeom>
          <a:noFill/>
        </p:spPr>
        <p:txBody>
          <a:bodyPr wrap="square">
            <a:spAutoFit/>
          </a:bodyPr>
          <a:lstStyle/>
          <a:p>
            <a:r>
              <a:rPr lang="en-AU" sz="1600" dirty="0">
                <a:latin typeface="Open Sans" panose="020B0606030504020204" pitchFamily="34" charset="0"/>
                <a:ea typeface="Open Sans" panose="020B0606030504020204" pitchFamily="34" charset="0"/>
                <a:cs typeface="Open Sans" panose="020B0606030504020204" pitchFamily="34" charset="0"/>
              </a:rPr>
              <a:t>Clinicians don’t like talking about dying. They’re there to be positive,  to keep you alive. </a:t>
            </a:r>
          </a:p>
          <a:p>
            <a:r>
              <a:rPr lang="en-AU" sz="1600" dirty="0">
                <a:latin typeface="Open Sans" panose="020B0606030504020204" pitchFamily="34" charset="0"/>
                <a:ea typeface="Open Sans" panose="020B0606030504020204" pitchFamily="34" charset="0"/>
                <a:cs typeface="Open Sans" panose="020B0606030504020204" pitchFamily="34" charset="0"/>
              </a:rPr>
              <a:t>To a certain extent, I think they see death as a failure on their part.</a:t>
            </a:r>
            <a:r>
              <a:rPr lang="en-AU" sz="1600" baseline="30000" dirty="0">
                <a:latin typeface="Open Sans" panose="020B0606030504020204" pitchFamily="34" charset="0"/>
                <a:ea typeface="Open Sans" panose="020B0606030504020204" pitchFamily="34" charset="0"/>
                <a:cs typeface="Open Sans" panose="020B0606030504020204" pitchFamily="34" charset="0"/>
              </a:rPr>
              <a:t>6</a:t>
            </a:r>
          </a:p>
        </p:txBody>
      </p:sp>
    </p:spTree>
    <p:extLst>
      <p:ext uri="{BB962C8B-B14F-4D97-AF65-F5344CB8AC3E}">
        <p14:creationId xmlns:p14="http://schemas.microsoft.com/office/powerpoint/2010/main" val="2325286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OLE_powerpoint template_May2022_v2" id="{0B0B40DD-CED1-4009-9CF9-25EA5C2F5BFE}" vid="{9845A816-ED1B-4AB0-8164-09ED60573E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EOLE_powerpoint template_October_2024</Template>
  <TotalTime>4689</TotalTime>
  <Words>1486</Words>
  <Application>Microsoft Office PowerPoint</Application>
  <PresentationFormat>On-screen Show (4:3)</PresentationFormat>
  <Paragraphs>105</Paragraphs>
  <Slides>15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Stribley;eolessentials@flinders.edu.au</dc:creator>
  <cp:lastModifiedBy>Megan Winsall</cp:lastModifiedBy>
  <cp:revision>29</cp:revision>
  <dcterms:created xsi:type="dcterms:W3CDTF">2024-09-30T04:48:52Z</dcterms:created>
  <dcterms:modified xsi:type="dcterms:W3CDTF">2025-09-11T23:18:20Z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1033-2.7.0.4476</vt:lpwstr>
  </property>
</Properties>
</file>