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66" r:id="rId2"/>
    <p:sldId id="267" r:id="rId3"/>
    <p:sldId id="268" r:id="rId4"/>
    <p:sldId id="269" r:id="rId5"/>
    <p:sldId id="281" r:id="rId6"/>
    <p:sldId id="271" r:id="rId7"/>
    <p:sldId id="272" r:id="rId8"/>
    <p:sldId id="273" r:id="rId9"/>
    <p:sldId id="274" r:id="rId10"/>
    <p:sldId id="275" r:id="rId11"/>
    <p:sldId id="276" r:id="rId12"/>
    <p:sldId id="278" r:id="rId13"/>
    <p:sldId id="277" r:id="rId14"/>
    <p:sldId id="282" r:id="rId15"/>
    <p:sldId id="283" r:id="rId16"/>
    <p:sldId id="284" r:id="rId17"/>
    <p:sldId id="285" r:id="rId18"/>
    <p:sldId id="279" r:id="rId19"/>
    <p:sldId id="280" r:id="rId20"/>
    <p:sldId id="270" r:id="rId21"/>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487"/>
    <a:srgbClr val="15845F"/>
    <a:srgbClr val="995C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snapToGrid="0">
      <p:cViewPr varScale="1">
        <p:scale>
          <a:sx n="106" d="100"/>
          <a:sy n="106" d="100"/>
        </p:scale>
        <p:origin x="1866" y="96"/>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23481DD1-7956-469D-A7BA-BE8BE337F786}" type="datetimeFigureOut">
              <a:rPr lang="en-AU" smtClean="0"/>
              <a:t>12/02/2025</a:t>
            </a:fld>
            <a:endParaRPr lang="en-AU"/>
          </a:p>
        </p:txBody>
      </p:sp>
      <p:sp>
        <p:nvSpPr>
          <p:cNvPr id="4" name="Slide Image Placeholder 3"/>
          <p:cNvSpPr>
            <a:spLocks noGrp="1" noRot="1" noChangeAspect="1"/>
          </p:cNvSpPr>
          <p:nvPr>
            <p:ph type="sldImg" idx="2"/>
          </p:nvPr>
        </p:nvSpPr>
        <p:spPr>
          <a:xfrm>
            <a:off x="1249363" y="1279525"/>
            <a:ext cx="4606925"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4AB4869E-2D7E-4EFA-9C13-742EE14444C5}" type="slidenum">
              <a:rPr lang="en-AU" smtClean="0"/>
              <a:t>‹#›</a:t>
            </a:fld>
            <a:endParaRPr lang="en-AU"/>
          </a:p>
        </p:txBody>
      </p:sp>
    </p:spTree>
    <p:extLst>
      <p:ext uri="{BB962C8B-B14F-4D97-AF65-F5344CB8AC3E}">
        <p14:creationId xmlns:p14="http://schemas.microsoft.com/office/powerpoint/2010/main" val="4150172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4</a:t>
            </a:fld>
            <a:endParaRPr lang="en-AU"/>
          </a:p>
        </p:txBody>
      </p:sp>
    </p:spTree>
    <p:extLst>
      <p:ext uri="{BB962C8B-B14F-4D97-AF65-F5344CB8AC3E}">
        <p14:creationId xmlns:p14="http://schemas.microsoft.com/office/powerpoint/2010/main" val="829886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13</a:t>
            </a:fld>
            <a:endParaRPr lang="en-AU"/>
          </a:p>
        </p:txBody>
      </p:sp>
    </p:spTree>
    <p:extLst>
      <p:ext uri="{BB962C8B-B14F-4D97-AF65-F5344CB8AC3E}">
        <p14:creationId xmlns:p14="http://schemas.microsoft.com/office/powerpoint/2010/main" val="1697413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641C7-7B74-8E5C-DEB1-9E53233BE8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AEF2D-06BC-2BFB-4F4E-F29893D4BE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AD565-E81C-9DF7-0F2D-BFE52D6001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0483353-4823-8820-FD40-492B6813F557}"/>
              </a:ext>
            </a:extLst>
          </p:cNvPr>
          <p:cNvSpPr>
            <a:spLocks noGrp="1"/>
          </p:cNvSpPr>
          <p:nvPr>
            <p:ph type="sldNum" sz="quarter" idx="5"/>
          </p:nvPr>
        </p:nvSpPr>
        <p:spPr/>
        <p:txBody>
          <a:bodyPr/>
          <a:lstStyle/>
          <a:p>
            <a:fld id="{4AB4869E-2D7E-4EFA-9C13-742EE14444C5}" type="slidenum">
              <a:rPr lang="en-AU" smtClean="0"/>
              <a:t>14</a:t>
            </a:fld>
            <a:endParaRPr lang="en-AU"/>
          </a:p>
        </p:txBody>
      </p:sp>
    </p:spTree>
    <p:extLst>
      <p:ext uri="{BB962C8B-B14F-4D97-AF65-F5344CB8AC3E}">
        <p14:creationId xmlns:p14="http://schemas.microsoft.com/office/powerpoint/2010/main" val="2323958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F979-C7EE-A13C-9A48-F56297172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603223-65F8-CC8C-CA62-8BB523D9B8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3C1DAF-AA1C-63A1-1032-0FA830BE807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C62F897-D5DD-C710-21F8-CA26DCB4B1E1}"/>
              </a:ext>
            </a:extLst>
          </p:cNvPr>
          <p:cNvSpPr>
            <a:spLocks noGrp="1"/>
          </p:cNvSpPr>
          <p:nvPr>
            <p:ph type="sldNum" sz="quarter" idx="5"/>
          </p:nvPr>
        </p:nvSpPr>
        <p:spPr/>
        <p:txBody>
          <a:bodyPr/>
          <a:lstStyle/>
          <a:p>
            <a:fld id="{4AB4869E-2D7E-4EFA-9C13-742EE14444C5}" type="slidenum">
              <a:rPr lang="en-AU" smtClean="0"/>
              <a:t>15</a:t>
            </a:fld>
            <a:endParaRPr lang="en-AU"/>
          </a:p>
        </p:txBody>
      </p:sp>
    </p:spTree>
    <p:extLst>
      <p:ext uri="{BB962C8B-B14F-4D97-AF65-F5344CB8AC3E}">
        <p14:creationId xmlns:p14="http://schemas.microsoft.com/office/powerpoint/2010/main" val="370829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60EA9-1A4A-9026-FC70-470C0E3B10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E50371-E544-29B5-6242-E2E93A14E4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81F15-788D-FFD0-3CCE-2362DF3345B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74424F5-352B-F358-F69A-3723C8B5EC59}"/>
              </a:ext>
            </a:extLst>
          </p:cNvPr>
          <p:cNvSpPr>
            <a:spLocks noGrp="1"/>
          </p:cNvSpPr>
          <p:nvPr>
            <p:ph type="sldNum" sz="quarter" idx="5"/>
          </p:nvPr>
        </p:nvSpPr>
        <p:spPr/>
        <p:txBody>
          <a:bodyPr/>
          <a:lstStyle/>
          <a:p>
            <a:fld id="{4AB4869E-2D7E-4EFA-9C13-742EE14444C5}" type="slidenum">
              <a:rPr lang="en-AU" smtClean="0"/>
              <a:t>16</a:t>
            </a:fld>
            <a:endParaRPr lang="en-AU"/>
          </a:p>
        </p:txBody>
      </p:sp>
    </p:spTree>
    <p:extLst>
      <p:ext uri="{BB962C8B-B14F-4D97-AF65-F5344CB8AC3E}">
        <p14:creationId xmlns:p14="http://schemas.microsoft.com/office/powerpoint/2010/main" val="1606349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BA674-5F3B-7DE3-E18F-69E212B8D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5022E-2AAD-B76E-8637-899E3455EA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CCA22-4983-22A3-0C72-678FD3BBBA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666DBB8-77C7-28BB-4A5F-8DCC95E90823}"/>
              </a:ext>
            </a:extLst>
          </p:cNvPr>
          <p:cNvSpPr>
            <a:spLocks noGrp="1"/>
          </p:cNvSpPr>
          <p:nvPr>
            <p:ph type="sldNum" sz="quarter" idx="5"/>
          </p:nvPr>
        </p:nvSpPr>
        <p:spPr/>
        <p:txBody>
          <a:bodyPr/>
          <a:lstStyle/>
          <a:p>
            <a:fld id="{4AB4869E-2D7E-4EFA-9C13-742EE14444C5}" type="slidenum">
              <a:rPr lang="en-AU" smtClean="0"/>
              <a:t>17</a:t>
            </a:fld>
            <a:endParaRPr lang="en-AU"/>
          </a:p>
        </p:txBody>
      </p:sp>
    </p:spTree>
    <p:extLst>
      <p:ext uri="{BB962C8B-B14F-4D97-AF65-F5344CB8AC3E}">
        <p14:creationId xmlns:p14="http://schemas.microsoft.com/office/powerpoint/2010/main" val="78000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B0049-BB8A-FD2C-FF72-2C33FED0D3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9C6E5-863D-6D13-9905-1FE841C35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FA2093-1D67-3AC4-9392-D0D1C8AE1A7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500B0A1-C947-B749-8C80-2897CA53D1E4}"/>
              </a:ext>
            </a:extLst>
          </p:cNvPr>
          <p:cNvSpPr>
            <a:spLocks noGrp="1"/>
          </p:cNvSpPr>
          <p:nvPr>
            <p:ph type="sldNum" sz="quarter" idx="5"/>
          </p:nvPr>
        </p:nvSpPr>
        <p:spPr/>
        <p:txBody>
          <a:bodyPr/>
          <a:lstStyle/>
          <a:p>
            <a:fld id="{4AB4869E-2D7E-4EFA-9C13-742EE14444C5}" type="slidenum">
              <a:rPr lang="en-AU" smtClean="0"/>
              <a:t>5</a:t>
            </a:fld>
            <a:endParaRPr lang="en-AU"/>
          </a:p>
        </p:txBody>
      </p:sp>
    </p:spTree>
    <p:extLst>
      <p:ext uri="{BB962C8B-B14F-4D97-AF65-F5344CB8AC3E}">
        <p14:creationId xmlns:p14="http://schemas.microsoft.com/office/powerpoint/2010/main" val="143001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212529"/>
                </a:solidFill>
                <a:effectLst/>
                <a:highlight>
                  <a:srgbClr val="FFFFFF"/>
                </a:highlight>
                <a:latin typeface="Open Sans" panose="020B0606030504020204" pitchFamily="34" charset="0"/>
              </a:rPr>
              <a:t>Here we see the top 5 leading causes of death for males and females within Australia during 2022, according to the Australian Bureau of Statistics.</a:t>
            </a:r>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6</a:t>
            </a:fld>
            <a:endParaRPr lang="en-AU"/>
          </a:p>
        </p:txBody>
      </p:sp>
    </p:spTree>
    <p:extLst>
      <p:ext uri="{BB962C8B-B14F-4D97-AF65-F5344CB8AC3E}">
        <p14:creationId xmlns:p14="http://schemas.microsoft.com/office/powerpoint/2010/main" val="412309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529"/>
                </a:solidFill>
                <a:effectLst/>
                <a:highlight>
                  <a:srgbClr val="FFFFFF"/>
                </a:highlight>
                <a:latin typeface="Open Sans" panose="020B0606030504020204" pitchFamily="34" charset="0"/>
              </a:rPr>
              <a:t>Here we see the top 5 leading causes of death for  First Nations males and females within Australia during 2022, according to the Australian Bureau of statistics.</a:t>
            </a:r>
            <a:endParaRPr lang="en-AU" dirty="0"/>
          </a:p>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7</a:t>
            </a:fld>
            <a:endParaRPr lang="en-AU"/>
          </a:p>
        </p:txBody>
      </p:sp>
    </p:spTree>
    <p:extLst>
      <p:ext uri="{BB962C8B-B14F-4D97-AF65-F5344CB8AC3E}">
        <p14:creationId xmlns:p14="http://schemas.microsoft.com/office/powerpoint/2010/main" val="131593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8</a:t>
            </a:fld>
            <a:endParaRPr lang="en-AU"/>
          </a:p>
        </p:txBody>
      </p:sp>
    </p:spTree>
    <p:extLst>
      <p:ext uri="{BB962C8B-B14F-4D97-AF65-F5344CB8AC3E}">
        <p14:creationId xmlns:p14="http://schemas.microsoft.com/office/powerpoint/2010/main" val="61916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9</a:t>
            </a:fld>
            <a:endParaRPr lang="en-AU"/>
          </a:p>
        </p:txBody>
      </p:sp>
    </p:spTree>
    <p:extLst>
      <p:ext uri="{BB962C8B-B14F-4D97-AF65-F5344CB8AC3E}">
        <p14:creationId xmlns:p14="http://schemas.microsoft.com/office/powerpoint/2010/main" val="72652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10</a:t>
            </a:fld>
            <a:endParaRPr lang="en-AU"/>
          </a:p>
        </p:txBody>
      </p:sp>
    </p:spTree>
    <p:extLst>
      <p:ext uri="{BB962C8B-B14F-4D97-AF65-F5344CB8AC3E}">
        <p14:creationId xmlns:p14="http://schemas.microsoft.com/office/powerpoint/2010/main" val="33464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11</a:t>
            </a:fld>
            <a:endParaRPr lang="en-AU"/>
          </a:p>
        </p:txBody>
      </p:sp>
    </p:spTree>
    <p:extLst>
      <p:ext uri="{BB962C8B-B14F-4D97-AF65-F5344CB8AC3E}">
        <p14:creationId xmlns:p14="http://schemas.microsoft.com/office/powerpoint/2010/main" val="74500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212529"/>
                </a:solidFill>
                <a:effectLst/>
                <a:highlight>
                  <a:srgbClr val="FFFFFF"/>
                </a:highlight>
                <a:latin typeface="Open Sans" panose="020B0606030504020204" pitchFamily="34" charset="0"/>
              </a:rPr>
              <a:t>The general indicators are:</a:t>
            </a:r>
          </a:p>
          <a:p>
            <a:pPr algn="l">
              <a:buFont typeface="Arial" panose="020B0604020202020204" pitchFamily="34" charset="0"/>
              <a:buChar char="•"/>
            </a:pPr>
            <a:r>
              <a:rPr lang="en-AU" b="0" i="0" dirty="0">
                <a:solidFill>
                  <a:srgbClr val="212529"/>
                </a:solidFill>
                <a:effectLst/>
                <a:highlight>
                  <a:srgbClr val="FFFFFF"/>
                </a:highlight>
                <a:latin typeface="Open Sans" panose="020B0606030504020204" pitchFamily="34" charset="0"/>
              </a:rPr>
              <a:t>performance status</a:t>
            </a:r>
          </a:p>
          <a:p>
            <a:pPr algn="l">
              <a:buFont typeface="Arial" panose="020B0604020202020204" pitchFamily="34" charset="0"/>
              <a:buChar char="•"/>
            </a:pPr>
            <a:r>
              <a:rPr lang="en-AU" b="0" i="0" dirty="0">
                <a:solidFill>
                  <a:srgbClr val="212529"/>
                </a:solidFill>
                <a:effectLst/>
                <a:highlight>
                  <a:srgbClr val="FFFFFF"/>
                </a:highlight>
                <a:latin typeface="Open Sans" panose="020B0606030504020204" pitchFamily="34" charset="0"/>
              </a:rPr>
              <a:t>dependency</a:t>
            </a:r>
          </a:p>
          <a:p>
            <a:pPr algn="l">
              <a:buFont typeface="Arial" panose="020B0604020202020204" pitchFamily="34" charset="0"/>
              <a:buChar char="•"/>
            </a:pPr>
            <a:r>
              <a:rPr lang="en-AU" b="0" i="0" dirty="0">
                <a:solidFill>
                  <a:srgbClr val="212529"/>
                </a:solidFill>
                <a:effectLst/>
                <a:highlight>
                  <a:srgbClr val="FFFFFF"/>
                </a:highlight>
                <a:latin typeface="Open Sans" panose="020B0606030504020204" pitchFamily="34" charset="0"/>
              </a:rPr>
              <a:t>unplanned hospital admissions</a:t>
            </a:r>
          </a:p>
          <a:p>
            <a:pPr algn="l">
              <a:buFont typeface="Arial" panose="020B0604020202020204" pitchFamily="34" charset="0"/>
              <a:buChar char="•"/>
            </a:pPr>
            <a:r>
              <a:rPr lang="en-AU" b="0" i="0" dirty="0">
                <a:solidFill>
                  <a:srgbClr val="212529"/>
                </a:solidFill>
                <a:effectLst/>
                <a:highlight>
                  <a:srgbClr val="FFFFFF"/>
                </a:highlight>
                <a:latin typeface="Open Sans" panose="020B0606030504020204" pitchFamily="34" charset="0"/>
              </a:rPr>
              <a:t>significant weight loss</a:t>
            </a:r>
          </a:p>
          <a:p>
            <a:pPr algn="l">
              <a:buFont typeface="Arial" panose="020B0604020202020204" pitchFamily="34" charset="0"/>
              <a:buChar char="•"/>
            </a:pPr>
            <a:r>
              <a:rPr lang="en-AU" b="0" i="0" dirty="0">
                <a:solidFill>
                  <a:srgbClr val="212529"/>
                </a:solidFill>
                <a:effectLst/>
                <a:highlight>
                  <a:srgbClr val="FFFFFF"/>
                </a:highlight>
                <a:latin typeface="Open Sans" panose="020B0606030504020204" pitchFamily="34" charset="0"/>
              </a:rPr>
              <a:t>persistent troublesome symptom</a:t>
            </a:r>
          </a:p>
          <a:p>
            <a:pPr algn="l">
              <a:buFont typeface="Arial" panose="020B0604020202020204" pitchFamily="34" charset="0"/>
              <a:buChar char="•"/>
            </a:pPr>
            <a:r>
              <a:rPr lang="en-AU" b="0" i="0" dirty="0">
                <a:solidFill>
                  <a:srgbClr val="212529"/>
                </a:solidFill>
                <a:effectLst/>
                <a:highlight>
                  <a:srgbClr val="FFFFFF"/>
                </a:highlight>
                <a:latin typeface="Open Sans" panose="020B0606030504020204" pitchFamily="34" charset="0"/>
              </a:rPr>
              <a:t>patient request or treatment withdrawal.</a:t>
            </a:r>
          </a:p>
          <a:p>
            <a:endParaRPr lang="en-AU" dirty="0"/>
          </a:p>
        </p:txBody>
      </p:sp>
      <p:sp>
        <p:nvSpPr>
          <p:cNvPr id="4" name="Slide Number Placeholder 3"/>
          <p:cNvSpPr>
            <a:spLocks noGrp="1"/>
          </p:cNvSpPr>
          <p:nvPr>
            <p:ph type="sldNum" sz="quarter" idx="5"/>
          </p:nvPr>
        </p:nvSpPr>
        <p:spPr/>
        <p:txBody>
          <a:bodyPr/>
          <a:lstStyle/>
          <a:p>
            <a:fld id="{4AB4869E-2D7E-4EFA-9C13-742EE14444C5}" type="slidenum">
              <a:rPr lang="en-AU" smtClean="0"/>
              <a:t>12</a:t>
            </a:fld>
            <a:endParaRPr lang="en-AU"/>
          </a:p>
        </p:txBody>
      </p:sp>
    </p:spTree>
    <p:extLst>
      <p:ext uri="{BB962C8B-B14F-4D97-AF65-F5344CB8AC3E}">
        <p14:creationId xmlns:p14="http://schemas.microsoft.com/office/powerpoint/2010/main" val="144563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421"/>
            <a:ext cx="6858000" cy="238772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224"/>
            <a:ext cx="6858000" cy="165584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44"/>
            <a:ext cx="7886700" cy="5812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6"/>
            <a:ext cx="7886700" cy="28528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700"/>
            <a:ext cx="7886700"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719"/>
            <a:ext cx="3886200" cy="4351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44"/>
            <a:ext cx="7886700" cy="1325631"/>
          </a:xfrm>
        </p:spPr>
        <p:txBody>
          <a:bodyPr/>
          <a:lstStyle/>
          <a:p>
            <a:r>
              <a:rPr lang="en-US"/>
              <a:t>Click to edit Master title style</a:t>
            </a:r>
          </a:p>
        </p:txBody>
      </p:sp>
      <p:sp>
        <p:nvSpPr>
          <p:cNvPr id="3" name="Text Placeholder 2"/>
          <p:cNvSpPr>
            <a:spLocks noGrp="1"/>
          </p:cNvSpPr>
          <p:nvPr>
            <p:ph type="body" idx="1"/>
          </p:nvPr>
        </p:nvSpPr>
        <p:spPr>
          <a:xfrm>
            <a:off x="629841" y="1681250"/>
            <a:ext cx="3868340"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204"/>
            <a:ext cx="3868340"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250"/>
            <a:ext cx="3887391" cy="8239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204"/>
            <a:ext cx="3887391" cy="36847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24"/>
            <a:ext cx="2949178" cy="160028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76"/>
            <a:ext cx="4629150" cy="48738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en-US"/>
              <a:t>Click icon to add picture</a:t>
            </a:r>
          </a:p>
        </p:txBody>
      </p:sp>
      <p:sp>
        <p:nvSpPr>
          <p:cNvPr id="4" name="Text Placeholder 3"/>
          <p:cNvSpPr>
            <a:spLocks noGrp="1"/>
          </p:cNvSpPr>
          <p:nvPr>
            <p:ph type="body" sz="half" idx="2"/>
          </p:nvPr>
        </p:nvSpPr>
        <p:spPr>
          <a:xfrm>
            <a:off x="629841" y="2057506"/>
            <a:ext cx="2949178" cy="38117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44"/>
            <a:ext cx="1971675" cy="5812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44"/>
            <a:ext cx="5800725" cy="5812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44"/>
            <a:ext cx="7886700" cy="13256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719"/>
            <a:ext cx="7886700" cy="435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678"/>
            <a:ext cx="205740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2/12/2025</a:t>
            </a:fld>
            <a:endParaRPr lang="en-US"/>
          </a:p>
        </p:txBody>
      </p:sp>
      <p:sp>
        <p:nvSpPr>
          <p:cNvPr id="5" name="Footer Placeholder 4"/>
          <p:cNvSpPr>
            <a:spLocks noGrp="1"/>
          </p:cNvSpPr>
          <p:nvPr>
            <p:ph type="ftr" sz="quarter" idx="3"/>
          </p:nvPr>
        </p:nvSpPr>
        <p:spPr>
          <a:xfrm>
            <a:off x="3028950" y="6356678"/>
            <a:ext cx="3086100"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678"/>
            <a:ext cx="205740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endoflifeessentials.com.au/Portals/14/document/resources/Mental-Health-Resources.pd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abs.gov.au/AUSSTATS/abs@.nsf/Lookup/4102.0Main+Features10Mar+2011" TargetMode="External"/><Relationship Id="rId3" Type="http://schemas.openxmlformats.org/officeDocument/2006/relationships/image" Target="../media/image2.png"/><Relationship Id="rId7" Type="http://schemas.openxmlformats.org/officeDocument/2006/relationships/hyperlink" Target="http://www.abs.gov.au/statistics/health/causes-death/causes-death-australia/latest-release" TargetMode="External"/><Relationship Id="rId12" Type="http://schemas.openxmlformats.org/officeDocument/2006/relationships/hyperlink" Target="https://www.ncbi.nlm.nih.gov/pubmed/2533016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03h0dNZoxr8" TargetMode="External"/><Relationship Id="rId11" Type="http://schemas.openxmlformats.org/officeDocument/2006/relationships/hyperlink" Target="https://www.rand.org/pubs/white_papers/WP137.html" TargetMode="External"/><Relationship Id="rId5" Type="http://schemas.openxmlformats.org/officeDocument/2006/relationships/hyperlink" Target="https://www.gmc-uk.org/professional-standards/the-professional-standards/treatment-and-care-towards-the-end-of-life" TargetMode="External"/><Relationship Id="rId10" Type="http://schemas.openxmlformats.org/officeDocument/2006/relationships/hyperlink" Target="https://www.abs.gov.au/statistics/research/classifying-place-death-australian-mortality-statistics" TargetMode="External"/><Relationship Id="rId4" Type="http://schemas.openxmlformats.org/officeDocument/2006/relationships/image" Target="../media/image3.png"/><Relationship Id="rId9" Type="http://schemas.openxmlformats.org/officeDocument/2006/relationships/hyperlink" Target="http://grattan.edu.au/wp-content/uploads/2014/09/815-dying-well.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youtube.com/watch?v=03h0dNZoxr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pic>
        <p:nvPicPr>
          <p:cNvPr id="12" name="Picture 11">
            <a:extLst>
              <a:ext uri="{FF2B5EF4-FFF2-40B4-BE49-F238E27FC236}">
                <a16:creationId xmlns:a16="http://schemas.microsoft.com/office/drawing/2014/main" id="{24E942AB-8965-2C9F-0DDB-BF4EDD950757}"/>
              </a:ext>
            </a:extLst>
          </p:cNvPr>
          <p:cNvPicPr>
            <a:picLocks noChangeAspect="1"/>
          </p:cNvPicPr>
          <p:nvPr/>
        </p:nvPicPr>
        <p:blipFill>
          <a:blip r:embed="rId3">
            <a:alphaModFix/>
          </a:blip>
          <a:stretch>
            <a:fillRect/>
          </a:stretch>
        </p:blipFill>
        <p:spPr>
          <a:xfrm>
            <a:off x="0" y="5305208"/>
            <a:ext cx="2505425" cy="1552792"/>
          </a:xfrm>
          <a:prstGeom prst="rect">
            <a:avLst/>
          </a:prstGeom>
        </p:spPr>
      </p:pic>
      <p:pic>
        <p:nvPicPr>
          <p:cNvPr id="20" name="Picture 19">
            <a:extLst>
              <a:ext uri="{FF2B5EF4-FFF2-40B4-BE49-F238E27FC236}">
                <a16:creationId xmlns:a16="http://schemas.microsoft.com/office/drawing/2014/main" id="{DF0F2C6F-1338-B712-3681-B083E3E38FC6}"/>
              </a:ext>
            </a:extLst>
          </p:cNvPr>
          <p:cNvPicPr>
            <a:picLocks noChangeAspect="1"/>
          </p:cNvPicPr>
          <p:nvPr/>
        </p:nvPicPr>
        <p:blipFill rotWithShape="1">
          <a:blip r:embed="rId4"/>
          <a:srcRect r="7538"/>
          <a:stretch/>
        </p:blipFill>
        <p:spPr>
          <a:xfrm>
            <a:off x="6883111" y="6081604"/>
            <a:ext cx="2038635" cy="701537"/>
          </a:xfrm>
          <a:prstGeom prst="rect">
            <a:avLst/>
          </a:prstGeom>
        </p:spPr>
      </p:pic>
      <p:sp>
        <p:nvSpPr>
          <p:cNvPr id="22" name="TextBox 21">
            <a:extLst>
              <a:ext uri="{FF2B5EF4-FFF2-40B4-BE49-F238E27FC236}">
                <a16:creationId xmlns:a16="http://schemas.microsoft.com/office/drawing/2014/main" id="{95C31AE2-5E78-2F02-529E-6660B52F3051}"/>
              </a:ext>
            </a:extLst>
          </p:cNvPr>
          <p:cNvSpPr txBox="1"/>
          <p:nvPr/>
        </p:nvSpPr>
        <p:spPr>
          <a:xfrm>
            <a:off x="2749020" y="6047651"/>
            <a:ext cx="3645958" cy="769441"/>
          </a:xfrm>
          <a:prstGeom prst="rect">
            <a:avLst/>
          </a:prstGeom>
          <a:noFill/>
          <a:ln w="19050">
            <a:noFill/>
            <a:prstDash val="dash"/>
          </a:ln>
        </p:spPr>
        <p:txBody>
          <a:bodyPr wrap="square">
            <a:spAutoFit/>
          </a:bodyPr>
          <a:lstStyle/>
          <a:p>
            <a:pPr algn="ctr"/>
            <a:r>
              <a:rPr lang="en-US" sz="1100" kern="100" dirty="0">
                <a:solidFill>
                  <a:srgbClr val="186487"/>
                </a:solidFill>
                <a:effectLst/>
                <a:latin typeface="Open Sans" panose="020B0606030504020204" pitchFamily="34" charset="0"/>
                <a:ea typeface="Open Sans" panose="020B0606030504020204" pitchFamily="34" charset="0"/>
                <a:cs typeface="Open Sans" panose="020B0606030504020204" pitchFamily="34" charset="0"/>
              </a:rPr>
              <a:t>End-of-Life Essentials (EOLE) is a National Palliative Care Project funded by the Australian Government Department of Health and Aged Care and delivered by Flinders University.</a:t>
            </a:r>
            <a:endParaRPr lang="en-AU" sz="1100" kern="100" dirty="0">
              <a:solidFill>
                <a:srgbClr val="186487"/>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B58999FD-29B6-7063-F27C-8B08CCA79A5D}"/>
              </a:ext>
            </a:extLst>
          </p:cNvPr>
          <p:cNvSpPr txBox="1"/>
          <p:nvPr/>
        </p:nvSpPr>
        <p:spPr>
          <a:xfrm>
            <a:off x="516048" y="2855734"/>
            <a:ext cx="8278950" cy="707886"/>
          </a:xfrm>
          <a:prstGeom prst="rect">
            <a:avLst/>
          </a:prstGeom>
          <a:noFill/>
        </p:spPr>
        <p:txBody>
          <a:bodyPr wrap="square">
            <a:spAutoFit/>
          </a:bodyPr>
          <a:lstStyle/>
          <a:p>
            <a:r>
              <a:rPr lang="en-US" sz="4000" b="1" dirty="0">
                <a:solidFill>
                  <a:srgbClr val="15845F"/>
                </a:solidFill>
                <a:latin typeface="Open Sans" panose="020B0606030504020204" pitchFamily="34" charset="0"/>
                <a:ea typeface="Open Sans" panose="020B0606030504020204" pitchFamily="34" charset="0"/>
                <a:cs typeface="Open Sans" panose="020B0606030504020204" pitchFamily="34" charset="0"/>
              </a:rPr>
              <a:t>Death as a Normal Part of Life</a:t>
            </a:r>
            <a:endParaRPr lang="en-AU" sz="4000" dirty="0">
              <a:solidFill>
                <a:srgbClr val="15845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10" name="TextBox 9">
            <a:extLst>
              <a:ext uri="{FF2B5EF4-FFF2-40B4-BE49-F238E27FC236}">
                <a16:creationId xmlns:a16="http://schemas.microsoft.com/office/drawing/2014/main" id="{95DC9982-0EFF-333E-0C1F-C36019E793CE}"/>
              </a:ext>
            </a:extLst>
          </p:cNvPr>
          <p:cNvSpPr txBox="1"/>
          <p:nvPr/>
        </p:nvSpPr>
        <p:spPr>
          <a:xfrm>
            <a:off x="703555" y="1008029"/>
            <a:ext cx="4572000" cy="461665"/>
          </a:xfrm>
          <a:prstGeom prst="rect">
            <a:avLst/>
          </a:prstGeom>
          <a:noFill/>
        </p:spPr>
        <p:txBody>
          <a:bodyPr wrap="square">
            <a:spAutoFit/>
          </a:bodyPr>
          <a:lstStyle/>
          <a:p>
            <a:pPr algn="l"/>
            <a:r>
              <a:rPr lang="en-AU" sz="2400" b="1" i="0" dirty="0">
                <a:solidFill>
                  <a:srgbClr val="15845F"/>
                </a:solidFill>
                <a:effectLst/>
                <a:highlight>
                  <a:srgbClr val="FFFFFF"/>
                </a:highlight>
                <a:latin typeface="Open Sans" panose="020B0606030504020204" pitchFamily="34" charset="0"/>
              </a:rPr>
              <a:t>Hospitals</a:t>
            </a:r>
            <a:endParaRPr lang="en-AU" sz="2000" b="1" i="0" dirty="0">
              <a:solidFill>
                <a:srgbClr val="15845F"/>
              </a:solidFill>
              <a:effectLst/>
              <a:highlight>
                <a:srgbClr val="FFFFFF"/>
              </a:highlight>
              <a:latin typeface="Open Sans" panose="020B0606030504020204" pitchFamily="34" charset="0"/>
            </a:endParaRPr>
          </a:p>
        </p:txBody>
      </p:sp>
      <p:sp>
        <p:nvSpPr>
          <p:cNvPr id="12" name="TextBox 11">
            <a:extLst>
              <a:ext uri="{FF2B5EF4-FFF2-40B4-BE49-F238E27FC236}">
                <a16:creationId xmlns:a16="http://schemas.microsoft.com/office/drawing/2014/main" id="{360B01CB-BD46-0065-EDA5-FAD1582ED464}"/>
              </a:ext>
            </a:extLst>
          </p:cNvPr>
          <p:cNvSpPr txBox="1"/>
          <p:nvPr/>
        </p:nvSpPr>
        <p:spPr>
          <a:xfrm>
            <a:off x="1006174" y="1880633"/>
            <a:ext cx="6805723" cy="1141274"/>
          </a:xfrm>
          <a:prstGeom prst="rect">
            <a:avLst/>
          </a:prstGeom>
          <a:noFill/>
        </p:spPr>
        <p:txBody>
          <a:bodyPr wrap="square">
            <a:spAutoFit/>
          </a:bodyPr>
          <a:lstStyle/>
          <a:p>
            <a:pPr algn="ctr">
              <a:lnSpc>
                <a:spcPct val="150000"/>
              </a:lnSpc>
            </a:pPr>
            <a:r>
              <a:rPr lang="en-AU" sz="2400" dirty="0">
                <a:latin typeface="Open Sans" panose="020B0606030504020204" pitchFamily="34" charset="0"/>
                <a:ea typeface="Open Sans" panose="020B0606030504020204" pitchFamily="34" charset="0"/>
                <a:cs typeface="Open Sans" panose="020B0606030504020204" pitchFamily="34" charset="0"/>
              </a:rPr>
              <a:t>It is estimated that 51% of all deaths in Australia occur in hospitals.</a:t>
            </a:r>
            <a:r>
              <a:rPr lang="en-AU" sz="2400" baseline="30000" dirty="0">
                <a:latin typeface="Open Sans" panose="020B0606030504020204" pitchFamily="34" charset="0"/>
                <a:ea typeface="Open Sans" panose="020B0606030504020204" pitchFamily="34" charset="0"/>
                <a:cs typeface="Open Sans" panose="020B0606030504020204" pitchFamily="34" charset="0"/>
              </a:rPr>
              <a:t>6</a:t>
            </a:r>
            <a:r>
              <a:rPr lang="en-AU" sz="24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4" name="Picture 3" descr="A close-up of a hospital&#10;&#10;Description automatically generated">
            <a:extLst>
              <a:ext uri="{FF2B5EF4-FFF2-40B4-BE49-F238E27FC236}">
                <a16:creationId xmlns:a16="http://schemas.microsoft.com/office/drawing/2014/main" id="{5964293F-4E89-35E5-37D8-932DBBFCD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9703" y="3559594"/>
            <a:ext cx="4164594" cy="2822670"/>
          </a:xfrm>
          <a:prstGeom prst="rect">
            <a:avLst/>
          </a:prstGeom>
        </p:spPr>
      </p:pic>
    </p:spTree>
    <p:extLst>
      <p:ext uri="{BB962C8B-B14F-4D97-AF65-F5344CB8AC3E}">
        <p14:creationId xmlns:p14="http://schemas.microsoft.com/office/powerpoint/2010/main" val="2325286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7E5E5D4C-3348-AE36-0071-97932355D60E}"/>
              </a:ext>
            </a:extLst>
          </p:cNvPr>
          <p:cNvSpPr txBox="1"/>
          <p:nvPr/>
        </p:nvSpPr>
        <p:spPr>
          <a:xfrm>
            <a:off x="843990" y="1113542"/>
            <a:ext cx="2832377" cy="369332"/>
          </a:xfrm>
          <a:prstGeom prst="rect">
            <a:avLst/>
          </a:prstGeom>
          <a:noFill/>
        </p:spPr>
        <p:txBody>
          <a:bodyPr wrap="square">
            <a:spAutoFit/>
          </a:bodyPr>
          <a:lstStyle/>
          <a:p>
            <a:pPr algn="l"/>
            <a:r>
              <a:rPr lang="en-AU" b="1" i="0" dirty="0">
                <a:solidFill>
                  <a:srgbClr val="15845F"/>
                </a:solidFill>
                <a:effectLst/>
                <a:highlight>
                  <a:srgbClr val="FFFFFF"/>
                </a:highlight>
                <a:latin typeface="Open Sans" panose="020B0606030504020204" pitchFamily="34" charset="0"/>
              </a:rPr>
              <a:t>Illness Trajectories</a:t>
            </a:r>
          </a:p>
        </p:txBody>
      </p:sp>
      <p:sp>
        <p:nvSpPr>
          <p:cNvPr id="5" name="TextBox 4">
            <a:extLst>
              <a:ext uri="{FF2B5EF4-FFF2-40B4-BE49-F238E27FC236}">
                <a16:creationId xmlns:a16="http://schemas.microsoft.com/office/drawing/2014/main" id="{9331174C-8DF6-11F2-43C9-4BBC2CCED418}"/>
              </a:ext>
            </a:extLst>
          </p:cNvPr>
          <p:cNvSpPr txBox="1"/>
          <p:nvPr/>
        </p:nvSpPr>
        <p:spPr>
          <a:xfrm>
            <a:off x="633744" y="1950896"/>
            <a:ext cx="3938256" cy="3617080"/>
          </a:xfrm>
          <a:prstGeom prst="rect">
            <a:avLst/>
          </a:prstGeom>
          <a:noFill/>
        </p:spPr>
        <p:txBody>
          <a:bodyPr wrap="square">
            <a:spAutoFit/>
          </a:bodyPr>
          <a:lstStyle/>
          <a:p>
            <a:pPr>
              <a:lnSpc>
                <a:spcPct val="120000"/>
              </a:lnSpc>
            </a:pPr>
            <a:r>
              <a:rPr lang="en-AU" sz="1600" b="0" i="0" dirty="0">
                <a:effectLst/>
                <a:latin typeface="Open Sans" panose="020B0606030504020204" pitchFamily="34" charset="0"/>
                <a:ea typeface="Open Sans" panose="020B0606030504020204" pitchFamily="34" charset="0"/>
                <a:cs typeface="Open Sans" panose="020B0606030504020204" pitchFamily="34" charset="0"/>
              </a:rPr>
              <a:t>Many of the major illnesses that cause death have a pattern. These patterns or trajectories can assist clinicians to understand the ‘normal’ course, or changing patterns, of illness over a population. Different illnesses typically affect the individual’s function over time.</a:t>
            </a:r>
            <a:r>
              <a:rPr lang="en-AU" sz="1600" b="0" i="0" baseline="30000" dirty="0">
                <a:effectLst/>
                <a:latin typeface="Open Sans" panose="020B0606030504020204" pitchFamily="34" charset="0"/>
                <a:ea typeface="Open Sans" panose="020B0606030504020204" pitchFamily="34" charset="0"/>
                <a:cs typeface="Open Sans" panose="020B0606030504020204" pitchFamily="34" charset="0"/>
              </a:rPr>
              <a:t>7</a:t>
            </a:r>
            <a:endParaRPr lang="en-AU" sz="1600" baseline="300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en-AU"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Knowing about the trajectory of an illness can help to determine the prognosis.</a:t>
            </a:r>
          </a:p>
        </p:txBody>
      </p:sp>
      <p:pic>
        <p:nvPicPr>
          <p:cNvPr id="4" name="Picture 3">
            <a:extLst>
              <a:ext uri="{FF2B5EF4-FFF2-40B4-BE49-F238E27FC236}">
                <a16:creationId xmlns:a16="http://schemas.microsoft.com/office/drawing/2014/main" id="{5FE177CC-699B-4976-B4D3-1B3F0415A5A3}"/>
              </a:ext>
            </a:extLst>
          </p:cNvPr>
          <p:cNvPicPr>
            <a:picLocks noChangeAspect="1"/>
          </p:cNvPicPr>
          <p:nvPr/>
        </p:nvPicPr>
        <p:blipFill>
          <a:blip r:embed="rId4"/>
          <a:stretch>
            <a:fillRect/>
          </a:stretch>
        </p:blipFill>
        <p:spPr>
          <a:xfrm>
            <a:off x="4980358" y="1298208"/>
            <a:ext cx="3805505" cy="4769964"/>
          </a:xfrm>
          <a:prstGeom prst="rect">
            <a:avLst/>
          </a:prstGeom>
        </p:spPr>
      </p:pic>
    </p:spTree>
    <p:extLst>
      <p:ext uri="{BB962C8B-B14F-4D97-AF65-F5344CB8AC3E}">
        <p14:creationId xmlns:p14="http://schemas.microsoft.com/office/powerpoint/2010/main" val="396660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AED33459-3949-3306-2515-15568234911B}"/>
              </a:ext>
            </a:extLst>
          </p:cNvPr>
          <p:cNvSpPr txBox="1"/>
          <p:nvPr/>
        </p:nvSpPr>
        <p:spPr>
          <a:xfrm>
            <a:off x="349675" y="1113542"/>
            <a:ext cx="6840245" cy="369332"/>
          </a:xfrm>
          <a:prstGeom prst="rect">
            <a:avLst/>
          </a:prstGeom>
          <a:noFill/>
        </p:spPr>
        <p:txBody>
          <a:bodyPr wrap="square">
            <a:spAutoFit/>
          </a:bodyPr>
          <a:lstStyle/>
          <a:p>
            <a:pPr algn="l"/>
            <a:r>
              <a:rPr lang="en-AU" b="1" i="0" u="none" strike="noStrike" dirty="0">
                <a:solidFill>
                  <a:srgbClr val="15845F"/>
                </a:solidFill>
                <a:effectLst/>
                <a:latin typeface="Open Sans" panose="020B0606030504020204" pitchFamily="34" charset="0"/>
              </a:rPr>
              <a:t>How does your team accept death?</a:t>
            </a:r>
            <a:endParaRPr lang="en-AU" b="1" i="0" u="sng" baseline="30000" dirty="0">
              <a:solidFill>
                <a:srgbClr val="15845F"/>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1F23C218-0E58-0B99-F829-712C5D7A3103}"/>
              </a:ext>
            </a:extLst>
          </p:cNvPr>
          <p:cNvSpPr txBox="1"/>
          <p:nvPr/>
        </p:nvSpPr>
        <p:spPr>
          <a:xfrm>
            <a:off x="349675" y="1720271"/>
            <a:ext cx="8251117" cy="2269019"/>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How are the needs of dying patients in your ward or unit met?</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Does you team advocate? </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Does your team discuss  appropriate interventions or treatments for the patient’s stage of illness and suggested pain or symptom control?</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Do patients have an opportunity before they die to make known what matters to them?</a:t>
            </a:r>
          </a:p>
        </p:txBody>
      </p:sp>
      <p:pic>
        <p:nvPicPr>
          <p:cNvPr id="5" name="Picture 4" descr="A person standing next to a person in a hospital bed&#10;&#10;Description automatically generated">
            <a:extLst>
              <a:ext uri="{FF2B5EF4-FFF2-40B4-BE49-F238E27FC236}">
                <a16:creationId xmlns:a16="http://schemas.microsoft.com/office/drawing/2014/main" id="{484347B6-EC98-7DD9-25F4-F0C06A5444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9233" y="4099878"/>
            <a:ext cx="4572000" cy="2417509"/>
          </a:xfrm>
          <a:prstGeom prst="rect">
            <a:avLst/>
          </a:prstGeom>
        </p:spPr>
      </p:pic>
    </p:spTree>
    <p:extLst>
      <p:ext uri="{BB962C8B-B14F-4D97-AF65-F5344CB8AC3E}">
        <p14:creationId xmlns:p14="http://schemas.microsoft.com/office/powerpoint/2010/main" val="1796773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5E281012-1563-836D-6EAF-AEE68E5618B4}"/>
              </a:ext>
            </a:extLst>
          </p:cNvPr>
          <p:cNvSpPr txBox="1"/>
          <p:nvPr/>
        </p:nvSpPr>
        <p:spPr>
          <a:xfrm>
            <a:off x="630313" y="1323403"/>
            <a:ext cx="5218225" cy="369332"/>
          </a:xfrm>
          <a:prstGeom prst="rect">
            <a:avLst/>
          </a:prstGeom>
          <a:noFill/>
        </p:spPr>
        <p:txBody>
          <a:bodyPr wrap="square">
            <a:spAutoFit/>
          </a:bodyPr>
          <a:lstStyle/>
          <a:p>
            <a:pPr algn="l"/>
            <a:r>
              <a:rPr lang="en-AU" b="1" i="0" dirty="0">
                <a:solidFill>
                  <a:srgbClr val="15845F"/>
                </a:solidFill>
                <a:effectLst/>
                <a:latin typeface="Open Sans" panose="020B0606030504020204" pitchFamily="34" charset="0"/>
              </a:rPr>
              <a:t>Potentiall</a:t>
            </a:r>
            <a:r>
              <a:rPr lang="en-AU" b="1" dirty="0">
                <a:solidFill>
                  <a:srgbClr val="15845F"/>
                </a:solidFill>
                <a:latin typeface="Open Sans" panose="020B0606030504020204" pitchFamily="34" charset="0"/>
              </a:rPr>
              <a:t>y overused interventions</a:t>
            </a:r>
            <a:r>
              <a:rPr lang="en-AU" b="1" baseline="30000" dirty="0">
                <a:solidFill>
                  <a:srgbClr val="15845F"/>
                </a:solidFill>
                <a:latin typeface="Open Sans" panose="020B0606030504020204" pitchFamily="34" charset="0"/>
              </a:rPr>
              <a:t>8</a:t>
            </a:r>
            <a:endParaRPr lang="en-AU" b="1" i="0" baseline="30000" dirty="0">
              <a:solidFill>
                <a:srgbClr val="15845F"/>
              </a:solidFill>
              <a:effectLst/>
              <a:latin typeface="Open Sans" panose="020B0606030504020204" pitchFamily="34" charset="0"/>
            </a:endParaRPr>
          </a:p>
        </p:txBody>
      </p:sp>
      <p:sp>
        <p:nvSpPr>
          <p:cNvPr id="2" name="TextBox 1">
            <a:extLst>
              <a:ext uri="{FF2B5EF4-FFF2-40B4-BE49-F238E27FC236}">
                <a16:creationId xmlns:a16="http://schemas.microsoft.com/office/drawing/2014/main" id="{BED1EB95-8651-0E99-56F2-9A3A32D55FF4}"/>
              </a:ext>
            </a:extLst>
          </p:cNvPr>
          <p:cNvSpPr txBox="1"/>
          <p:nvPr/>
        </p:nvSpPr>
        <p:spPr>
          <a:xfrm>
            <a:off x="630313" y="2299693"/>
            <a:ext cx="3470887" cy="2800767"/>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ICU admissions</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Non-beneficial medication</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Imaging </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Life prolonging therapies</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Radiotherapy</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Chemotherapy</a:t>
            </a:r>
          </a:p>
        </p:txBody>
      </p:sp>
      <p:pic>
        <p:nvPicPr>
          <p:cNvPr id="4" name="Picture 3">
            <a:extLst>
              <a:ext uri="{FF2B5EF4-FFF2-40B4-BE49-F238E27FC236}">
                <a16:creationId xmlns:a16="http://schemas.microsoft.com/office/drawing/2014/main" id="{D12C4E13-1FA1-46A4-B002-D80F2D119BCF}"/>
              </a:ext>
            </a:extLst>
          </p:cNvPr>
          <p:cNvPicPr>
            <a:picLocks noChangeAspect="1"/>
          </p:cNvPicPr>
          <p:nvPr/>
        </p:nvPicPr>
        <p:blipFill>
          <a:blip r:embed="rId4"/>
          <a:stretch>
            <a:fillRect/>
          </a:stretch>
        </p:blipFill>
        <p:spPr>
          <a:xfrm>
            <a:off x="4277564" y="2467153"/>
            <a:ext cx="4572396" cy="2249619"/>
          </a:xfrm>
          <a:prstGeom prst="rect">
            <a:avLst/>
          </a:prstGeom>
        </p:spPr>
      </p:pic>
    </p:spTree>
    <p:extLst>
      <p:ext uri="{BB962C8B-B14F-4D97-AF65-F5344CB8AC3E}">
        <p14:creationId xmlns:p14="http://schemas.microsoft.com/office/powerpoint/2010/main" val="336775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A2ADD-25C9-6D26-C8E3-CF9231EE526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D3D1817-6EDB-096E-D4D7-61ACA413BD06}"/>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92C5706B-0F60-26FC-E783-38D6EE2EAE4D}"/>
              </a:ext>
            </a:extLst>
          </p:cNvPr>
          <p:cNvSpPr txBox="1"/>
          <p:nvPr/>
        </p:nvSpPr>
        <p:spPr>
          <a:xfrm>
            <a:off x="630313" y="1323403"/>
            <a:ext cx="5218225" cy="369332"/>
          </a:xfrm>
          <a:prstGeom prst="rect">
            <a:avLst/>
          </a:prstGeom>
          <a:noFill/>
        </p:spPr>
        <p:txBody>
          <a:bodyPr wrap="square">
            <a:spAutoFit/>
          </a:bodyPr>
          <a:lstStyle/>
          <a:p>
            <a:pPr algn="l"/>
            <a:r>
              <a:rPr lang="en-AU" b="1" i="0" dirty="0">
                <a:solidFill>
                  <a:srgbClr val="15845F"/>
                </a:solidFill>
                <a:effectLst/>
                <a:latin typeface="Open Sans" panose="020B0606030504020204" pitchFamily="34" charset="0"/>
              </a:rPr>
              <a:t>Often underused interventions</a:t>
            </a:r>
            <a:r>
              <a:rPr lang="en-AU" b="1" i="0" baseline="30000" dirty="0">
                <a:solidFill>
                  <a:srgbClr val="15845F"/>
                </a:solidFill>
                <a:effectLst/>
                <a:latin typeface="Open Sans" panose="020B0606030504020204" pitchFamily="34" charset="0"/>
              </a:rPr>
              <a:t>8</a:t>
            </a:r>
          </a:p>
        </p:txBody>
      </p:sp>
      <p:sp>
        <p:nvSpPr>
          <p:cNvPr id="2" name="TextBox 1">
            <a:extLst>
              <a:ext uri="{FF2B5EF4-FFF2-40B4-BE49-F238E27FC236}">
                <a16:creationId xmlns:a16="http://schemas.microsoft.com/office/drawing/2014/main" id="{E024F167-5522-8C89-A95A-E116D265AE59}"/>
              </a:ext>
            </a:extLst>
          </p:cNvPr>
          <p:cNvSpPr txBox="1"/>
          <p:nvPr/>
        </p:nvSpPr>
        <p:spPr>
          <a:xfrm>
            <a:off x="693666" y="2272532"/>
            <a:ext cx="4014136" cy="3293209"/>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Family support</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Carefully assessed pain and symptom control</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Early conversations about goals of care and what matters to the patient</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Emotional, social and spiritual support</a:t>
            </a:r>
          </a:p>
          <a:p>
            <a:pPr marL="285750" indent="-285750">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Answering questions compassionately </a:t>
            </a:r>
          </a:p>
        </p:txBody>
      </p:sp>
      <p:pic>
        <p:nvPicPr>
          <p:cNvPr id="5" name="Picture 4">
            <a:extLst>
              <a:ext uri="{FF2B5EF4-FFF2-40B4-BE49-F238E27FC236}">
                <a16:creationId xmlns:a16="http://schemas.microsoft.com/office/drawing/2014/main" id="{BC1A6899-6E3C-48F8-BCC5-0E604902DA89}"/>
              </a:ext>
            </a:extLst>
          </p:cNvPr>
          <p:cNvPicPr>
            <a:picLocks noChangeAspect="1"/>
          </p:cNvPicPr>
          <p:nvPr/>
        </p:nvPicPr>
        <p:blipFill>
          <a:blip r:embed="rId4"/>
          <a:stretch>
            <a:fillRect/>
          </a:stretch>
        </p:blipFill>
        <p:spPr>
          <a:xfrm>
            <a:off x="5262016" y="2808813"/>
            <a:ext cx="3242189" cy="1823731"/>
          </a:xfrm>
          <a:prstGeom prst="rect">
            <a:avLst/>
          </a:prstGeom>
        </p:spPr>
      </p:pic>
    </p:spTree>
    <p:extLst>
      <p:ext uri="{BB962C8B-B14F-4D97-AF65-F5344CB8AC3E}">
        <p14:creationId xmlns:p14="http://schemas.microsoft.com/office/powerpoint/2010/main" val="1392511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27C82-DAEF-6A93-C7BF-69EB4495EF1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2A28152-9BC7-F296-54DD-BDEAA47ED872}"/>
              </a:ext>
            </a:extLst>
          </p:cNvPr>
          <p:cNvPicPr>
            <a:picLocks noChangeAspect="1"/>
          </p:cNvPicPr>
          <p:nvPr/>
        </p:nvPicPr>
        <p:blipFill>
          <a:blip r:embed="rId3"/>
          <a:stretch>
            <a:fillRect/>
          </a:stretch>
        </p:blipFill>
        <p:spPr>
          <a:xfrm>
            <a:off x="6883111" y="141856"/>
            <a:ext cx="2038635" cy="971686"/>
          </a:xfrm>
          <a:prstGeom prst="rect">
            <a:avLst/>
          </a:prstGeom>
        </p:spPr>
      </p:pic>
      <p:sp>
        <p:nvSpPr>
          <p:cNvPr id="3" name="TextBox 2">
            <a:extLst>
              <a:ext uri="{FF2B5EF4-FFF2-40B4-BE49-F238E27FC236}">
                <a16:creationId xmlns:a16="http://schemas.microsoft.com/office/drawing/2014/main" id="{00A7A6E8-CEBA-FC0B-1BE3-6C72B2D13902}"/>
              </a:ext>
            </a:extLst>
          </p:cNvPr>
          <p:cNvSpPr txBox="1"/>
          <p:nvPr/>
        </p:nvSpPr>
        <p:spPr>
          <a:xfrm>
            <a:off x="630313" y="1323403"/>
            <a:ext cx="5218225" cy="369332"/>
          </a:xfrm>
          <a:prstGeom prst="rect">
            <a:avLst/>
          </a:prstGeom>
          <a:noFill/>
        </p:spPr>
        <p:txBody>
          <a:bodyPr wrap="square">
            <a:spAutoFit/>
          </a:bodyPr>
          <a:lstStyle/>
          <a:p>
            <a:pPr algn="l"/>
            <a:r>
              <a:rPr lang="en-AU" b="1" i="0" dirty="0">
                <a:solidFill>
                  <a:srgbClr val="15845F"/>
                </a:solidFill>
                <a:effectLst/>
                <a:latin typeface="Open Sans" panose="020B0606030504020204" pitchFamily="34" charset="0"/>
              </a:rPr>
              <a:t>Barriers to quality </a:t>
            </a:r>
            <a:r>
              <a:rPr lang="en-AU" b="1" i="0" dirty="0" err="1">
                <a:solidFill>
                  <a:srgbClr val="15845F"/>
                </a:solidFill>
                <a:effectLst/>
                <a:latin typeface="Open Sans" panose="020B0606030504020204" pitchFamily="34" charset="0"/>
              </a:rPr>
              <a:t>end-</a:t>
            </a:r>
            <a:r>
              <a:rPr lang="en-AU" b="1" dirty="0" err="1">
                <a:solidFill>
                  <a:srgbClr val="15845F"/>
                </a:solidFill>
                <a:latin typeface="Open Sans" panose="020B0606030504020204" pitchFamily="34" charset="0"/>
              </a:rPr>
              <a:t>of-life</a:t>
            </a:r>
            <a:r>
              <a:rPr lang="en-AU" b="1" dirty="0">
                <a:solidFill>
                  <a:srgbClr val="15845F"/>
                </a:solidFill>
                <a:latin typeface="Open Sans" panose="020B0606030504020204" pitchFamily="34" charset="0"/>
              </a:rPr>
              <a:t> care</a:t>
            </a:r>
            <a:endParaRPr lang="en-AU" b="1" i="0" baseline="30000" dirty="0">
              <a:solidFill>
                <a:srgbClr val="15845F"/>
              </a:solidFill>
              <a:effectLst/>
              <a:latin typeface="Open Sans" panose="020B0606030504020204" pitchFamily="34" charset="0"/>
            </a:endParaRPr>
          </a:p>
        </p:txBody>
      </p:sp>
      <p:sp>
        <p:nvSpPr>
          <p:cNvPr id="2" name="TextBox 1">
            <a:extLst>
              <a:ext uri="{FF2B5EF4-FFF2-40B4-BE49-F238E27FC236}">
                <a16:creationId xmlns:a16="http://schemas.microsoft.com/office/drawing/2014/main" id="{54A261EE-E53C-A2D5-5723-A8D77AA2D77D}"/>
              </a:ext>
            </a:extLst>
          </p:cNvPr>
          <p:cNvSpPr txBox="1"/>
          <p:nvPr/>
        </p:nvSpPr>
        <p:spPr>
          <a:xfrm>
            <a:off x="738933" y="2064303"/>
            <a:ext cx="4258579" cy="374634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What prevents you from having early conversations about patient goals and values?</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What psychosocial and spiritual support services are available in your clinical area?</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How can you involve these in patient care?</a:t>
            </a:r>
          </a:p>
          <a:p>
            <a:pPr marL="285750" indent="-28575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How comfortable are you in prescribing or administering adequate pain relief?</a:t>
            </a:r>
          </a:p>
        </p:txBody>
      </p:sp>
      <p:pic>
        <p:nvPicPr>
          <p:cNvPr id="7" name="Picture 6" descr="A person in green scrubs standing next to a machine&#10;&#10;Description automatically generated">
            <a:extLst>
              <a:ext uri="{FF2B5EF4-FFF2-40B4-BE49-F238E27FC236}">
                <a16:creationId xmlns:a16="http://schemas.microsoft.com/office/drawing/2014/main" id="{6F548F98-B561-A162-8F78-4900BBAA01E2}"/>
              </a:ext>
            </a:extLst>
          </p:cNvPr>
          <p:cNvPicPr>
            <a:picLocks noChangeAspect="1"/>
          </p:cNvPicPr>
          <p:nvPr/>
        </p:nvPicPr>
        <p:blipFill>
          <a:blip r:embed="rId4" cstate="print">
            <a:extLst>
              <a:ext uri="{28A0092B-C50C-407E-A947-70E740481C1C}">
                <a14:useLocalDpi xmlns:a14="http://schemas.microsoft.com/office/drawing/2010/main" val="0"/>
              </a:ext>
            </a:extLst>
          </a:blip>
          <a:srcRect l="32573" t="6451" r="21090" b="2954"/>
          <a:stretch/>
        </p:blipFill>
        <p:spPr>
          <a:xfrm>
            <a:off x="5317074" y="2420090"/>
            <a:ext cx="3292771" cy="3404103"/>
          </a:xfrm>
          <a:prstGeom prst="rect">
            <a:avLst/>
          </a:prstGeom>
        </p:spPr>
      </p:pic>
    </p:spTree>
    <p:extLst>
      <p:ext uri="{BB962C8B-B14F-4D97-AF65-F5344CB8AC3E}">
        <p14:creationId xmlns:p14="http://schemas.microsoft.com/office/powerpoint/2010/main" val="322819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C7B13-003A-DF47-1BC8-1028D269ACC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2F342F-9F4C-8AD1-E37C-BDA60A0915A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2" name="TextBox 1">
            <a:extLst>
              <a:ext uri="{FF2B5EF4-FFF2-40B4-BE49-F238E27FC236}">
                <a16:creationId xmlns:a16="http://schemas.microsoft.com/office/drawing/2014/main" id="{C0373F82-2256-FC0F-538C-6D0665D66EAD}"/>
              </a:ext>
            </a:extLst>
          </p:cNvPr>
          <p:cNvSpPr txBox="1"/>
          <p:nvPr/>
        </p:nvSpPr>
        <p:spPr>
          <a:xfrm>
            <a:off x="367740" y="2483429"/>
            <a:ext cx="2882453" cy="2249270"/>
          </a:xfrm>
          <a:prstGeom prst="rect">
            <a:avLst/>
          </a:prstGeom>
          <a:noFill/>
        </p:spPr>
        <p:txBody>
          <a:bodyPr wrap="square">
            <a:spAutoFit/>
          </a:bodyPr>
          <a:lstStyle/>
          <a:p>
            <a:pPr>
              <a:lnSpc>
                <a:spcPct val="150000"/>
              </a:lnSpc>
            </a:pPr>
            <a:r>
              <a:rPr lang="en-US" sz="2400" dirty="0">
                <a:solidFill>
                  <a:srgbClr val="186487"/>
                </a:solidFill>
                <a:latin typeface="Open Sans" panose="020B0606030504020204" pitchFamily="34" charset="0"/>
                <a:ea typeface="Open Sans" panose="020B0606030504020204" pitchFamily="34" charset="0"/>
                <a:cs typeface="Open Sans" panose="020B0606030504020204" pitchFamily="34" charset="0"/>
              </a:rPr>
              <a:t>When approaching the care of people who are dying, are you…</a:t>
            </a:r>
          </a:p>
        </p:txBody>
      </p:sp>
      <p:pic>
        <p:nvPicPr>
          <p:cNvPr id="4" name="Picture 3">
            <a:extLst>
              <a:ext uri="{FF2B5EF4-FFF2-40B4-BE49-F238E27FC236}">
                <a16:creationId xmlns:a16="http://schemas.microsoft.com/office/drawing/2014/main" id="{0A4DAC74-1C13-44B7-A604-E1E69A6EEB5A}"/>
              </a:ext>
            </a:extLst>
          </p:cNvPr>
          <p:cNvPicPr>
            <a:picLocks noChangeAspect="1"/>
          </p:cNvPicPr>
          <p:nvPr/>
        </p:nvPicPr>
        <p:blipFill>
          <a:blip r:embed="rId4"/>
          <a:stretch>
            <a:fillRect/>
          </a:stretch>
        </p:blipFill>
        <p:spPr>
          <a:xfrm>
            <a:off x="3839301" y="1249344"/>
            <a:ext cx="5082445" cy="5082445"/>
          </a:xfrm>
          <a:prstGeom prst="rect">
            <a:avLst/>
          </a:prstGeom>
        </p:spPr>
      </p:pic>
    </p:spTree>
    <p:extLst>
      <p:ext uri="{BB962C8B-B14F-4D97-AF65-F5344CB8AC3E}">
        <p14:creationId xmlns:p14="http://schemas.microsoft.com/office/powerpoint/2010/main" val="268962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1B3BE-ED96-1AEF-4372-B2D7BFEAFF5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8CD08D2-5571-1CD5-D73E-74EEB71FCF8B}"/>
              </a:ext>
            </a:extLst>
          </p:cNvPr>
          <p:cNvPicPr>
            <a:picLocks noChangeAspect="1"/>
          </p:cNvPicPr>
          <p:nvPr/>
        </p:nvPicPr>
        <p:blipFill>
          <a:blip r:embed="rId3"/>
          <a:stretch>
            <a:fillRect/>
          </a:stretch>
        </p:blipFill>
        <p:spPr>
          <a:xfrm>
            <a:off x="6883111" y="141856"/>
            <a:ext cx="2038635" cy="971686"/>
          </a:xfrm>
          <a:prstGeom prst="rect">
            <a:avLst/>
          </a:prstGeom>
        </p:spPr>
      </p:pic>
      <p:pic>
        <p:nvPicPr>
          <p:cNvPr id="3" name="Picture 2" descr="Image - 5 Important elements">
            <a:extLst>
              <a:ext uri="{FF2B5EF4-FFF2-40B4-BE49-F238E27FC236}">
                <a16:creationId xmlns:a16="http://schemas.microsoft.com/office/drawing/2014/main" id="{9D1D0134-B737-497F-A209-488CB096E7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91" y="539790"/>
            <a:ext cx="5941381" cy="5941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03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sp>
        <p:nvSpPr>
          <p:cNvPr id="4" name="TextBox 3">
            <a:extLst>
              <a:ext uri="{FF2B5EF4-FFF2-40B4-BE49-F238E27FC236}">
                <a16:creationId xmlns:a16="http://schemas.microsoft.com/office/drawing/2014/main" id="{45EA1C02-698E-3CDB-55EC-2876251C4D0A}"/>
              </a:ext>
            </a:extLst>
          </p:cNvPr>
          <p:cNvSpPr txBox="1"/>
          <p:nvPr/>
        </p:nvSpPr>
        <p:spPr>
          <a:xfrm>
            <a:off x="585926" y="1094162"/>
            <a:ext cx="7972147" cy="4669676"/>
          </a:xfrm>
          <a:prstGeom prst="rect">
            <a:avLst/>
          </a:prstGeom>
          <a:noFill/>
        </p:spPr>
        <p:txBody>
          <a:bodyPr wrap="square">
            <a:spAutoFit/>
          </a:bodyPr>
          <a:lstStyle/>
          <a:p>
            <a:pPr algn="l"/>
            <a:r>
              <a:rPr lang="en-AU" b="1" i="0" dirty="0">
                <a:solidFill>
                  <a:srgbClr val="15845F"/>
                </a:solidFill>
                <a:effectLst/>
                <a:highlight>
                  <a:srgbClr val="FFFFFF"/>
                </a:highlight>
                <a:latin typeface="Open Sans" panose="020B0606030504020204" pitchFamily="34" charset="0"/>
              </a:rPr>
              <a:t>Summary</a:t>
            </a:r>
          </a:p>
          <a:p>
            <a:pPr algn="l"/>
            <a:endParaRPr lang="en-AU" b="1" i="0" dirty="0">
              <a:solidFill>
                <a:srgbClr val="15845F"/>
              </a:solidFill>
              <a:effectLst/>
              <a:highlight>
                <a:srgbClr val="FFFFFF"/>
              </a:highlight>
              <a:latin typeface="Open Sans" panose="020B0606030504020204" pitchFamily="34" charset="0"/>
            </a:endParaRP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Dying is a normal part of life - 51% of Australians die in acute hospitals.</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End of life may be months or even years or more before death.</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Knowing the common patterns or trajectories of illness can help you identify common/normal courses of illness.</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Your conversations and skills can avoid a ‘freeway’ to ICU for many patients at the end of life.</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Understanding and growing your own capacity for </a:t>
            </a:r>
            <a:r>
              <a:rPr lang="en-AU" sz="1600" dirty="0" err="1">
                <a:solidFill>
                  <a:srgbClr val="373737"/>
                </a:solidFill>
                <a:latin typeface="Open Sans" panose="020B0606030504020204" pitchFamily="34" charset="0"/>
                <a:ea typeface="Open Sans" panose="020B0606030504020204" pitchFamily="34" charset="0"/>
                <a:cs typeface="Open Sans" panose="020B0606030504020204" pitchFamily="34" charset="0"/>
              </a:rPr>
              <a:t>end-of-life</a:t>
            </a: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 care skills can strengthen your practice.</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You can adapt and adopt responses to </a:t>
            </a:r>
            <a:r>
              <a:rPr lang="en-AU" sz="1600" dirty="0" err="1">
                <a:solidFill>
                  <a:srgbClr val="373737"/>
                </a:solidFill>
                <a:latin typeface="Open Sans" panose="020B0606030504020204" pitchFamily="34" charset="0"/>
                <a:ea typeface="Open Sans" panose="020B0606030504020204" pitchFamily="34" charset="0"/>
                <a:cs typeface="Open Sans" panose="020B0606030504020204" pitchFamily="34" charset="0"/>
              </a:rPr>
              <a:t>end-of-life</a:t>
            </a: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 conversations and situations.</a:t>
            </a:r>
          </a:p>
          <a:p>
            <a:pPr marL="285750" indent="-285750">
              <a:lnSpc>
                <a:spcPct val="150000"/>
              </a:lnSpc>
              <a:buFont typeface="Arial" panose="020B0604020202020204" pitchFamily="34" charset="0"/>
              <a:buChar char="•"/>
            </a:pPr>
            <a:r>
              <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rPr>
              <a:t>End-of-Life Essentials advocates proactive approaches to </a:t>
            </a:r>
            <a:r>
              <a:rPr lang="en-AU" sz="1600" dirty="0">
                <a:solidFill>
                  <a:srgbClr val="416393"/>
                </a:solidFill>
                <a:latin typeface="Open Sans" panose="020B0606030504020204" pitchFamily="34" charset="0"/>
                <a:ea typeface="Open Sans" panose="020B0606030504020204" pitchFamily="34" charset="0"/>
                <a:cs typeface="Open Sans" panose="020B0606030504020204" pitchFamily="34" charset="0"/>
                <a:hlinkClick r:id="rId3"/>
              </a:rPr>
              <a:t>professionals' quality of mental health.</a:t>
            </a:r>
            <a:endParaRPr lang="en-AU" sz="1600" dirty="0">
              <a:solidFill>
                <a:srgbClr val="373737"/>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9292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sp>
        <p:nvSpPr>
          <p:cNvPr id="8" name="TextBox 7">
            <a:extLst>
              <a:ext uri="{FF2B5EF4-FFF2-40B4-BE49-F238E27FC236}">
                <a16:creationId xmlns:a16="http://schemas.microsoft.com/office/drawing/2014/main" id="{EC227CC7-64D3-E5AE-3321-3A7DDC5082B2}"/>
              </a:ext>
            </a:extLst>
          </p:cNvPr>
          <p:cNvSpPr txBox="1"/>
          <p:nvPr/>
        </p:nvSpPr>
        <p:spPr>
          <a:xfrm>
            <a:off x="661385" y="928876"/>
            <a:ext cx="6085643" cy="369332"/>
          </a:xfrm>
          <a:prstGeom prst="rect">
            <a:avLst/>
          </a:prstGeom>
          <a:noFill/>
        </p:spPr>
        <p:txBody>
          <a:bodyPr wrap="square">
            <a:spAutoFit/>
          </a:bodyPr>
          <a:lstStyle/>
          <a:p>
            <a:pPr algn="l"/>
            <a:r>
              <a:rPr lang="en-AU" b="1" dirty="0">
                <a:solidFill>
                  <a:srgbClr val="15845F"/>
                </a:solidFill>
                <a:latin typeface="Open Sans" panose="020B0606030504020204" pitchFamily="34" charset="0"/>
              </a:rPr>
              <a:t>Which modules should I complete first?</a:t>
            </a:r>
            <a:endParaRPr lang="en-AU" b="1" i="0" u="sng" dirty="0">
              <a:solidFill>
                <a:srgbClr val="15845F"/>
              </a:solidFill>
              <a:effectLst/>
              <a:latin typeface="Open Sans" panose="020B0606030504020204" pitchFamily="34" charset="0"/>
            </a:endParaRPr>
          </a:p>
        </p:txBody>
      </p:sp>
      <p:sp>
        <p:nvSpPr>
          <p:cNvPr id="12" name="TextBox 11">
            <a:extLst>
              <a:ext uri="{FF2B5EF4-FFF2-40B4-BE49-F238E27FC236}">
                <a16:creationId xmlns:a16="http://schemas.microsoft.com/office/drawing/2014/main" id="{975B11EE-5A51-FD5E-94BF-D633F5096D4E}"/>
              </a:ext>
            </a:extLst>
          </p:cNvPr>
          <p:cNvSpPr txBox="1"/>
          <p:nvPr/>
        </p:nvSpPr>
        <p:spPr>
          <a:xfrm>
            <a:off x="5567647" y="3243274"/>
            <a:ext cx="2630927" cy="369332"/>
          </a:xfrm>
          <a:prstGeom prst="rect">
            <a:avLst/>
          </a:prstGeom>
          <a:noFill/>
        </p:spPr>
        <p:txBody>
          <a:bodyPr wrap="square">
            <a:spAutoFit/>
          </a:bodyPr>
          <a:lstStyle/>
          <a:p>
            <a:pPr algn="ctr"/>
            <a:r>
              <a:rPr lang="en-AU" dirty="0"/>
              <a:t>Imminent Death</a:t>
            </a:r>
          </a:p>
        </p:txBody>
      </p:sp>
      <p:sp>
        <p:nvSpPr>
          <p:cNvPr id="16" name="TextBox 15">
            <a:extLst>
              <a:ext uri="{FF2B5EF4-FFF2-40B4-BE49-F238E27FC236}">
                <a16:creationId xmlns:a16="http://schemas.microsoft.com/office/drawing/2014/main" id="{64BF0024-81B9-AD58-F1F6-BFA163CEE9B7}"/>
              </a:ext>
            </a:extLst>
          </p:cNvPr>
          <p:cNvSpPr txBox="1"/>
          <p:nvPr/>
        </p:nvSpPr>
        <p:spPr>
          <a:xfrm>
            <a:off x="1788876" y="3212424"/>
            <a:ext cx="1915330" cy="369332"/>
          </a:xfrm>
          <a:prstGeom prst="rect">
            <a:avLst/>
          </a:prstGeom>
          <a:noFill/>
        </p:spPr>
        <p:txBody>
          <a:bodyPr wrap="square">
            <a:spAutoFit/>
          </a:bodyPr>
          <a:lstStyle/>
          <a:p>
            <a:r>
              <a:rPr lang="en-AU" dirty="0"/>
              <a:t>Recognising Dying</a:t>
            </a:r>
          </a:p>
        </p:txBody>
      </p:sp>
      <p:sp>
        <p:nvSpPr>
          <p:cNvPr id="17" name="Rectangle: Rounded Corners 16">
            <a:extLst>
              <a:ext uri="{FF2B5EF4-FFF2-40B4-BE49-F238E27FC236}">
                <a16:creationId xmlns:a16="http://schemas.microsoft.com/office/drawing/2014/main" id="{3CC31C23-0D86-0ECE-4FAE-85CA1789BFF6}"/>
              </a:ext>
            </a:extLst>
          </p:cNvPr>
          <p:cNvSpPr/>
          <p:nvPr/>
        </p:nvSpPr>
        <p:spPr>
          <a:xfrm>
            <a:off x="900298" y="1669002"/>
            <a:ext cx="3671702" cy="193163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a:extLst>
              <a:ext uri="{FF2B5EF4-FFF2-40B4-BE49-F238E27FC236}">
                <a16:creationId xmlns:a16="http://schemas.microsoft.com/office/drawing/2014/main" id="{8F20F7E9-4625-B410-A042-CEE227043B32}"/>
              </a:ext>
            </a:extLst>
          </p:cNvPr>
          <p:cNvSpPr txBox="1"/>
          <p:nvPr/>
        </p:nvSpPr>
        <p:spPr>
          <a:xfrm>
            <a:off x="852625" y="6026530"/>
            <a:ext cx="3671702" cy="369332"/>
          </a:xfrm>
          <a:prstGeom prst="rect">
            <a:avLst/>
          </a:prstGeom>
          <a:noFill/>
        </p:spPr>
        <p:txBody>
          <a:bodyPr wrap="square">
            <a:spAutoFit/>
          </a:bodyPr>
          <a:lstStyle/>
          <a:p>
            <a:r>
              <a:rPr lang="en-AU" dirty="0"/>
              <a:t>Communication and Decision-Making</a:t>
            </a:r>
          </a:p>
        </p:txBody>
      </p:sp>
      <p:pic>
        <p:nvPicPr>
          <p:cNvPr id="31" name="Picture 30">
            <a:extLst>
              <a:ext uri="{FF2B5EF4-FFF2-40B4-BE49-F238E27FC236}">
                <a16:creationId xmlns:a16="http://schemas.microsoft.com/office/drawing/2014/main" id="{EAEAD5E3-AF5D-B9CE-09C2-55C5952FE53A}"/>
              </a:ext>
            </a:extLst>
          </p:cNvPr>
          <p:cNvPicPr>
            <a:picLocks noChangeAspect="1"/>
          </p:cNvPicPr>
          <p:nvPr/>
        </p:nvPicPr>
        <p:blipFill rotWithShape="1">
          <a:blip r:embed="rId3"/>
          <a:srcRect l="12485" t="6833" r="14924" b="10930"/>
          <a:stretch/>
        </p:blipFill>
        <p:spPr>
          <a:xfrm>
            <a:off x="5427172" y="3937229"/>
            <a:ext cx="2911876" cy="2771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Rectangle: Rounded Corners 31">
            <a:extLst>
              <a:ext uri="{FF2B5EF4-FFF2-40B4-BE49-F238E27FC236}">
                <a16:creationId xmlns:a16="http://schemas.microsoft.com/office/drawing/2014/main" id="{1A7E1966-B26A-92F2-1AC8-36FFFBA4E4BD}"/>
              </a:ext>
            </a:extLst>
          </p:cNvPr>
          <p:cNvSpPr/>
          <p:nvPr/>
        </p:nvSpPr>
        <p:spPr>
          <a:xfrm>
            <a:off x="5095095" y="1669002"/>
            <a:ext cx="3671702" cy="1931638"/>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Rectangle: Rounded Corners 32">
            <a:extLst>
              <a:ext uri="{FF2B5EF4-FFF2-40B4-BE49-F238E27FC236}">
                <a16:creationId xmlns:a16="http://schemas.microsoft.com/office/drawing/2014/main" id="{507C3818-9339-4B85-3C61-160A52FDF2E2}"/>
              </a:ext>
            </a:extLst>
          </p:cNvPr>
          <p:cNvSpPr/>
          <p:nvPr/>
        </p:nvSpPr>
        <p:spPr>
          <a:xfrm>
            <a:off x="804952" y="4519791"/>
            <a:ext cx="3767048" cy="196249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3" name="Picture 2" descr="A cartoon of a person in a hospital bed&#10;&#10;Description automatically generated">
            <a:extLst>
              <a:ext uri="{FF2B5EF4-FFF2-40B4-BE49-F238E27FC236}">
                <a16:creationId xmlns:a16="http://schemas.microsoft.com/office/drawing/2014/main" id="{2A2577B7-BBEF-1B23-4175-C0BAE1AEF047}"/>
              </a:ext>
            </a:extLst>
          </p:cNvPr>
          <p:cNvPicPr>
            <a:picLocks noChangeAspect="1"/>
          </p:cNvPicPr>
          <p:nvPr/>
        </p:nvPicPr>
        <p:blipFill>
          <a:blip r:embed="rId4" cstate="print">
            <a:extLst>
              <a:ext uri="{28A0092B-C50C-407E-A947-70E740481C1C}">
                <a14:useLocalDpi xmlns:a14="http://schemas.microsoft.com/office/drawing/2010/main" val="0"/>
              </a:ext>
            </a:extLst>
          </a:blip>
          <a:srcRect l="9325" t="9073" r="14257" b="8759"/>
          <a:stretch/>
        </p:blipFill>
        <p:spPr>
          <a:xfrm>
            <a:off x="1489030" y="1732059"/>
            <a:ext cx="2702726" cy="1536655"/>
          </a:xfrm>
          <a:prstGeom prst="rect">
            <a:avLst/>
          </a:prstGeom>
        </p:spPr>
      </p:pic>
      <p:pic>
        <p:nvPicPr>
          <p:cNvPr id="5" name="Picture 4" descr="A cartoon of a person with a clock&#10;&#10;Description automatically generated">
            <a:extLst>
              <a:ext uri="{FF2B5EF4-FFF2-40B4-BE49-F238E27FC236}">
                <a16:creationId xmlns:a16="http://schemas.microsoft.com/office/drawing/2014/main" id="{4D5B4271-F62E-57D0-BD3E-2E067705B756}"/>
              </a:ext>
            </a:extLst>
          </p:cNvPr>
          <p:cNvPicPr>
            <a:picLocks noChangeAspect="1"/>
          </p:cNvPicPr>
          <p:nvPr/>
        </p:nvPicPr>
        <p:blipFill>
          <a:blip r:embed="rId5" cstate="print">
            <a:extLst>
              <a:ext uri="{28A0092B-C50C-407E-A947-70E740481C1C}">
                <a14:useLocalDpi xmlns:a14="http://schemas.microsoft.com/office/drawing/2010/main" val="0"/>
              </a:ext>
            </a:extLst>
          </a:blip>
          <a:srcRect l="11882" t="12903" r="11386" b="13610"/>
          <a:stretch/>
        </p:blipFill>
        <p:spPr>
          <a:xfrm>
            <a:off x="5567647" y="1789372"/>
            <a:ext cx="2870183" cy="1453902"/>
          </a:xfrm>
          <a:prstGeom prst="rect">
            <a:avLst/>
          </a:prstGeom>
        </p:spPr>
      </p:pic>
      <p:pic>
        <p:nvPicPr>
          <p:cNvPr id="9" name="Picture 8" descr="A tea cup and a few chat bubbles&#10;&#10;Description automatically generated with medium confidence">
            <a:extLst>
              <a:ext uri="{FF2B5EF4-FFF2-40B4-BE49-F238E27FC236}">
                <a16:creationId xmlns:a16="http://schemas.microsoft.com/office/drawing/2014/main" id="{4CBAEB4F-2DA4-885D-A054-A21340473896}"/>
              </a:ext>
            </a:extLst>
          </p:cNvPr>
          <p:cNvPicPr>
            <a:picLocks noChangeAspect="1"/>
          </p:cNvPicPr>
          <p:nvPr/>
        </p:nvPicPr>
        <p:blipFill>
          <a:blip r:embed="rId6" cstate="print">
            <a:extLst>
              <a:ext uri="{28A0092B-C50C-407E-A947-70E740481C1C}">
                <a14:useLocalDpi xmlns:a14="http://schemas.microsoft.com/office/drawing/2010/main" val="0"/>
              </a:ext>
            </a:extLst>
          </a:blip>
          <a:srcRect l="15148" t="12656" r="14654" b="13610"/>
          <a:stretch/>
        </p:blipFill>
        <p:spPr>
          <a:xfrm>
            <a:off x="1402158" y="4608359"/>
            <a:ext cx="2572635" cy="1429285"/>
          </a:xfrm>
          <a:prstGeom prst="rect">
            <a:avLst/>
          </a:prstGeom>
        </p:spPr>
      </p:pic>
    </p:spTree>
    <p:extLst>
      <p:ext uri="{BB962C8B-B14F-4D97-AF65-F5344CB8AC3E}">
        <p14:creationId xmlns:p14="http://schemas.microsoft.com/office/powerpoint/2010/main" val="2749867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sp>
        <p:nvSpPr>
          <p:cNvPr id="2" name="TextBox 1">
            <a:extLst>
              <a:ext uri="{FF2B5EF4-FFF2-40B4-BE49-F238E27FC236}">
                <a16:creationId xmlns:a16="http://schemas.microsoft.com/office/drawing/2014/main" id="{2CDBAAB7-3E5D-5AA2-95D5-70C6284C17BE}"/>
              </a:ext>
            </a:extLst>
          </p:cNvPr>
          <p:cNvSpPr txBox="1"/>
          <p:nvPr/>
        </p:nvSpPr>
        <p:spPr>
          <a:xfrm>
            <a:off x="578838" y="1428975"/>
            <a:ext cx="4009938" cy="461665"/>
          </a:xfrm>
          <a:prstGeom prst="rect">
            <a:avLst/>
          </a:prstGeom>
          <a:noFill/>
        </p:spPr>
        <p:txBody>
          <a:bodyPr wrap="square" rtlCol="0">
            <a:spAutoFit/>
          </a:bodyPr>
          <a:lstStyle/>
          <a:p>
            <a:r>
              <a:rPr lang="en-AU" sz="2400" b="1" dirty="0">
                <a:solidFill>
                  <a:srgbClr val="15845F"/>
                </a:solidFill>
                <a:latin typeface="Open Sans" panose="020B0606030504020204" pitchFamily="34" charset="0"/>
                <a:ea typeface="Open Sans" panose="020B0606030504020204" pitchFamily="34" charset="0"/>
                <a:cs typeface="Open Sans" panose="020B0606030504020204" pitchFamily="34" charset="0"/>
              </a:rPr>
              <a:t>Aims and objectives </a:t>
            </a:r>
          </a:p>
        </p:txBody>
      </p:sp>
      <p:sp>
        <p:nvSpPr>
          <p:cNvPr id="4" name="TextBox 3">
            <a:extLst>
              <a:ext uri="{FF2B5EF4-FFF2-40B4-BE49-F238E27FC236}">
                <a16:creationId xmlns:a16="http://schemas.microsoft.com/office/drawing/2014/main" id="{10D87603-C26A-B953-8C50-E252A87CB817}"/>
              </a:ext>
            </a:extLst>
          </p:cNvPr>
          <p:cNvSpPr txBox="1"/>
          <p:nvPr/>
        </p:nvSpPr>
        <p:spPr>
          <a:xfrm>
            <a:off x="578838" y="2092294"/>
            <a:ext cx="7986319" cy="4337278"/>
          </a:xfrm>
          <a:prstGeom prst="rect">
            <a:avLst/>
          </a:prstGeom>
          <a:noFill/>
        </p:spPr>
        <p:txBody>
          <a:bodyPr wrap="square">
            <a:spAutoFit/>
          </a:bodyPr>
          <a:lstStyle/>
          <a:p>
            <a:pPr marL="0" indent="0" defTabSz="342900">
              <a:lnSpc>
                <a:spcPct val="100000"/>
              </a:lnSpc>
              <a:spcBef>
                <a:spcPct val="20000"/>
              </a:spcBef>
              <a:buFont typeface="Arial"/>
              <a:buNone/>
              <a:defRPr/>
            </a:pPr>
            <a:r>
              <a:rPr lang="en-AU" sz="1600" dirty="0">
                <a:latin typeface="Open Sans" panose="020B0606030504020204" pitchFamily="34" charset="0"/>
                <a:ea typeface="Open Sans" panose="020B0606030504020204" pitchFamily="34" charset="0"/>
                <a:cs typeface="Open Sans" panose="020B0606030504020204" pitchFamily="34" charset="0"/>
              </a:rPr>
              <a:t>To develop an understanding of how and when people die in Australia.</a:t>
            </a:r>
          </a:p>
          <a:p>
            <a:pPr marL="0" indent="0" defTabSz="342900">
              <a:lnSpc>
                <a:spcPct val="100000"/>
              </a:lnSpc>
              <a:spcBef>
                <a:spcPct val="20000"/>
              </a:spcBef>
              <a:buFont typeface="Arial"/>
              <a:buNone/>
              <a:defRPr/>
            </a:pP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After completing this talk, you should be able to:</a:t>
            </a:r>
          </a:p>
          <a:p>
            <a:pPr marL="0" indent="0" defTabSz="342900">
              <a:lnSpc>
                <a:spcPct val="100000"/>
              </a:lnSpc>
              <a:spcBef>
                <a:spcPct val="20000"/>
              </a:spcBef>
              <a:buFont typeface="Arial"/>
              <a:buNone/>
              <a:defRP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Analyse the factors that may influence the trajectories of certain illness groups that can help discussions of prognosis.</a:t>
            </a: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Recognise how your team’s and your own values and beliefs about dying and death influence the care and services provided to people affected by life-limiting illness.</a:t>
            </a: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Begin to identify your own capabilities.</a:t>
            </a:r>
          </a:p>
          <a:p>
            <a:pPr marL="742950" lvl="1" indent="-285750" defTabSz="342900">
              <a:lnSpc>
                <a:spcPct val="150000"/>
              </a:lnSpc>
              <a:spcBef>
                <a:spcPct val="20000"/>
              </a:spcBef>
              <a:buFont typeface="Arial" panose="020B0604020202020204" pitchFamily="34" charset="0"/>
              <a:buChar char="•"/>
              <a:defRPr/>
            </a:pPr>
            <a:r>
              <a:rPr lang="en-AU" sz="1600" dirty="0">
                <a:latin typeface="Open Sans" panose="020B0606030504020204" pitchFamily="34" charset="0"/>
                <a:ea typeface="Open Sans" panose="020B0606030504020204" pitchFamily="34" charset="0"/>
                <a:cs typeface="Open Sans" panose="020B0606030504020204" pitchFamily="34" charset="0"/>
              </a:rPr>
              <a:t>Identify which End-of-Life Essentials modules to complete.</a:t>
            </a:r>
          </a:p>
          <a:p>
            <a:pPr marL="742950" lvl="1" indent="-285750" defTabSz="342900">
              <a:lnSpc>
                <a:spcPct val="150000"/>
              </a:lnSpc>
              <a:spcBef>
                <a:spcPct val="20000"/>
              </a:spcBef>
              <a:buFont typeface="Arial" panose="020B0604020202020204" pitchFamily="34" charset="0"/>
              <a:buChar char="•"/>
              <a:defRPr/>
            </a:pP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13784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6883111" y="141856"/>
            <a:ext cx="2038635" cy="971686"/>
          </a:xfrm>
          <a:prstGeom prst="rect">
            <a:avLst/>
          </a:prstGeom>
        </p:spPr>
      </p:pic>
      <p:pic>
        <p:nvPicPr>
          <p:cNvPr id="12" name="Picture 11">
            <a:extLst>
              <a:ext uri="{FF2B5EF4-FFF2-40B4-BE49-F238E27FC236}">
                <a16:creationId xmlns:a16="http://schemas.microsoft.com/office/drawing/2014/main" id="{24E942AB-8965-2C9F-0DDB-BF4EDD950757}"/>
              </a:ext>
            </a:extLst>
          </p:cNvPr>
          <p:cNvPicPr>
            <a:picLocks noChangeAspect="1"/>
          </p:cNvPicPr>
          <p:nvPr/>
        </p:nvPicPr>
        <p:blipFill>
          <a:blip r:embed="rId3">
            <a:alphaModFix amt="20000"/>
          </a:blip>
          <a:stretch>
            <a:fillRect/>
          </a:stretch>
        </p:blipFill>
        <p:spPr>
          <a:xfrm>
            <a:off x="0" y="5305208"/>
            <a:ext cx="2505425" cy="1552792"/>
          </a:xfrm>
          <a:prstGeom prst="rect">
            <a:avLst/>
          </a:prstGeom>
        </p:spPr>
      </p:pic>
      <p:pic>
        <p:nvPicPr>
          <p:cNvPr id="20" name="Picture 19">
            <a:extLst>
              <a:ext uri="{FF2B5EF4-FFF2-40B4-BE49-F238E27FC236}">
                <a16:creationId xmlns:a16="http://schemas.microsoft.com/office/drawing/2014/main" id="{DF0F2C6F-1338-B712-3681-B083E3E38FC6}"/>
              </a:ext>
            </a:extLst>
          </p:cNvPr>
          <p:cNvPicPr>
            <a:picLocks noChangeAspect="1"/>
          </p:cNvPicPr>
          <p:nvPr/>
        </p:nvPicPr>
        <p:blipFill rotWithShape="1">
          <a:blip r:embed="rId4"/>
          <a:srcRect r="7538"/>
          <a:stretch/>
        </p:blipFill>
        <p:spPr>
          <a:xfrm>
            <a:off x="6883111" y="6093636"/>
            <a:ext cx="2038635" cy="701537"/>
          </a:xfrm>
          <a:prstGeom prst="rect">
            <a:avLst/>
          </a:prstGeom>
        </p:spPr>
      </p:pic>
      <p:sp>
        <p:nvSpPr>
          <p:cNvPr id="3" name="TextBox 2">
            <a:extLst>
              <a:ext uri="{FF2B5EF4-FFF2-40B4-BE49-F238E27FC236}">
                <a16:creationId xmlns:a16="http://schemas.microsoft.com/office/drawing/2014/main" id="{34D9EBE2-EA53-A570-917E-F3DCD5FE7425}"/>
              </a:ext>
            </a:extLst>
          </p:cNvPr>
          <p:cNvSpPr txBox="1"/>
          <p:nvPr/>
        </p:nvSpPr>
        <p:spPr>
          <a:xfrm>
            <a:off x="666924" y="997995"/>
            <a:ext cx="4572000" cy="369332"/>
          </a:xfrm>
          <a:prstGeom prst="rect">
            <a:avLst/>
          </a:prstGeom>
          <a:noFill/>
        </p:spPr>
        <p:txBody>
          <a:bodyPr wrap="square">
            <a:spAutoFit/>
          </a:bodyPr>
          <a:lstStyle/>
          <a:p>
            <a:r>
              <a:rPr lang="en-AU" dirty="0">
                <a:solidFill>
                  <a:srgbClr val="186487"/>
                </a:solidFill>
                <a:latin typeface="Arial" panose="020B0604020202020204" pitchFamily="34" charset="0"/>
                <a:cs typeface="Arial" panose="020B0604020202020204" pitchFamily="34" charset="0"/>
              </a:rPr>
              <a:t>References</a:t>
            </a:r>
            <a:endParaRPr lang="en-AU" sz="1800" dirty="0">
              <a:solidFill>
                <a:srgbClr val="186487"/>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F3DE48-71D1-24E7-040B-4657860CF3AD}"/>
              </a:ext>
            </a:extLst>
          </p:cNvPr>
          <p:cNvSpPr txBox="1"/>
          <p:nvPr/>
        </p:nvSpPr>
        <p:spPr>
          <a:xfrm>
            <a:off x="632845" y="1379551"/>
            <a:ext cx="8091181" cy="4494820"/>
          </a:xfrm>
          <a:prstGeom prst="rect">
            <a:avLst/>
          </a:prstGeom>
          <a:noFill/>
        </p:spPr>
        <p:txBody>
          <a:bodyPr wrap="square">
            <a:spAutoFit/>
          </a:bodyPr>
          <a:lstStyle/>
          <a:p>
            <a:pPr marL="228600" indent="-228600">
              <a:lnSpc>
                <a:spcPct val="150000"/>
              </a:lnSpc>
              <a:buAutoNum type="arabicPeriod"/>
            </a:pPr>
            <a:r>
              <a:rPr lang="en-AU" sz="1200" dirty="0">
                <a:effectLst/>
                <a:latin typeface="Open Sans" panose="020B0606030504020204" pitchFamily="34" charset="0"/>
                <a:ea typeface="Open Sans" panose="020B0606030504020204" pitchFamily="34" charset="0"/>
                <a:cs typeface="Open Sans" panose="020B0606030504020204" pitchFamily="34" charset="0"/>
              </a:rPr>
              <a:t>General Medical Council. Treatment and care towards the end of life: good practice in decision making. 2010. Available from: </a:t>
            </a:r>
            <a:r>
              <a:rPr lang="en-AU" sz="1200" dirty="0">
                <a:effectLst/>
                <a:latin typeface="Open Sans" panose="020B0606030504020204" pitchFamily="34" charset="0"/>
                <a:ea typeface="Open Sans" panose="020B0606030504020204" pitchFamily="34" charset="0"/>
                <a:cs typeface="Open Sans" panose="020B0606030504020204" pitchFamily="34" charset="0"/>
                <a:hlinkClick r:id="rId5"/>
              </a:rPr>
              <a:t>https://www.gmc-uk.org/professional-standards/the-professional-standards/treatment-and-care-towards-the-end-of-life</a:t>
            </a:r>
            <a:r>
              <a:rPr lang="en-AU" sz="1200" dirty="0">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TEDX Talks. </a:t>
            </a:r>
            <a:r>
              <a:rPr lang="en-AU" sz="1200" i="0" dirty="0">
                <a:solidFill>
                  <a:srgbClr val="0F0F0F"/>
                </a:solidFill>
                <a:effectLst/>
                <a:latin typeface="Open Sans" panose="020B0606030504020204" pitchFamily="34" charset="0"/>
                <a:ea typeface="Open Sans" panose="020B0606030504020204" pitchFamily="34" charset="0"/>
                <a:cs typeface="Open Sans" panose="020B0606030504020204" pitchFamily="34" charset="0"/>
              </a:rPr>
              <a:t>TEDxNewy 2011 - Peter Saul - Dying in 21st century Australia, a new experience for all of us. YouTube; 2011. Available from: </a:t>
            </a:r>
            <a:r>
              <a:rPr lang="en-AU" sz="1200" i="0" dirty="0">
                <a:solidFill>
                  <a:srgbClr val="0F0F0F"/>
                </a:solidFill>
                <a:effectLst/>
                <a:latin typeface="Open Sans" panose="020B0606030504020204" pitchFamily="34" charset="0"/>
                <a:ea typeface="Open Sans" panose="020B0606030504020204" pitchFamily="34" charset="0"/>
                <a:cs typeface="Open Sans" panose="020B0606030504020204" pitchFamily="34" charset="0"/>
                <a:hlinkClick r:id="rId6"/>
              </a:rPr>
              <a:t>https://www.youtube.com/watch?v=03h0dNZoxr8</a:t>
            </a:r>
            <a:r>
              <a:rPr lang="en-AU" sz="1200" i="0" dirty="0">
                <a:solidFill>
                  <a:srgbClr val="0F0F0F"/>
                </a:solidFill>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Australian Bureau of Statistics. Causes of death Australia. 2022.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7"/>
              </a:rPr>
              <a:t>www.abs.gov.au/statistics/health/causes-death/causes-death-australia/latest-release</a:t>
            </a:r>
            <a:r>
              <a:rPr lang="en-AU" sz="1200" dirty="0">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dirty="0">
                <a:latin typeface="Open Sans" panose="020B0606030504020204" pitchFamily="34" charset="0"/>
                <a:ea typeface="Open Sans" panose="020B0606030504020204" pitchFamily="34" charset="0"/>
                <a:cs typeface="Open Sans" panose="020B0606030504020204" pitchFamily="34" charset="0"/>
              </a:rPr>
              <a:t>Australian Bureau of Statistics. Life Expectancy Trends – Australia. 2011. Available from: </a:t>
            </a:r>
            <a:r>
              <a:rPr lang="en-AU" sz="1200" dirty="0">
                <a:latin typeface="Open Sans" panose="020B0606030504020204" pitchFamily="34" charset="0"/>
                <a:ea typeface="Open Sans" panose="020B0606030504020204" pitchFamily="34" charset="0"/>
                <a:cs typeface="Open Sans" panose="020B0606030504020204" pitchFamily="34" charset="0"/>
                <a:hlinkClick r:id="rId8"/>
              </a:rPr>
              <a:t>https://www.abs.gov.au/AUSSTATS/abs@.nsf/Lookup/4102.0Main+Features10Mar+2011</a:t>
            </a:r>
            <a:r>
              <a:rPr lang="en-AU" sz="1200" dirty="0">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kern="100" dirty="0" err="1">
                <a:effectLst/>
                <a:latin typeface="Open Sans" panose="020B0606030504020204" pitchFamily="34" charset="0"/>
                <a:ea typeface="Open Sans" panose="020B0606030504020204" pitchFamily="34" charset="0"/>
                <a:cs typeface="Open Sans" panose="020B0606030504020204" pitchFamily="34" charset="0"/>
              </a:rPr>
              <a:t>Swerissen</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H, Duckett S. </a:t>
            </a:r>
            <a:r>
              <a:rPr lang="en-AU" sz="1200" u="sng" kern="100" dirty="0">
                <a:solidFill>
                  <a:srgbClr val="467886"/>
                </a:solidFill>
                <a:effectLst/>
                <a:latin typeface="Open Sans" panose="020B0606030504020204" pitchFamily="34" charset="0"/>
                <a:ea typeface="Open Sans" panose="020B0606030504020204" pitchFamily="34" charset="0"/>
                <a:cs typeface="Open Sans" panose="020B0606030504020204" pitchFamily="34" charset="0"/>
                <a:hlinkClick r:id="rId9"/>
              </a:rPr>
              <a:t>Dying well (957kb pdf).</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Grattan Institute. 2014.</a:t>
            </a:r>
          </a:p>
          <a:p>
            <a:pPr marL="228600" indent="-228600">
              <a:lnSpc>
                <a:spcPct val="150000"/>
              </a:lnSpc>
              <a:buFontTx/>
              <a:buAutoNum type="arabicPeriod"/>
            </a:pPr>
            <a:r>
              <a:rPr lang="en-US" sz="1200" kern="100" dirty="0">
                <a:effectLst/>
                <a:latin typeface="Open Sans" panose="020B0606030504020204" pitchFamily="34" charset="0"/>
                <a:ea typeface="Open Sans" panose="020B0606030504020204" pitchFamily="34" charset="0"/>
                <a:cs typeface="Open Sans" panose="020B0606030504020204" pitchFamily="34" charset="0"/>
              </a:rPr>
              <a:t>Australian Bureau of Statistics. Classifying Place of Death in Australian Mortality Statistics. 2021. Available from: </a:t>
            </a:r>
            <a:r>
              <a:rPr lang="en-US" sz="1200" kern="100" dirty="0">
                <a:effectLst/>
                <a:latin typeface="Open Sans" panose="020B0606030504020204" pitchFamily="34" charset="0"/>
                <a:ea typeface="Open Sans" panose="020B0606030504020204" pitchFamily="34" charset="0"/>
                <a:cs typeface="Open Sans" panose="020B0606030504020204" pitchFamily="34" charset="0"/>
                <a:hlinkClick r:id="rId10"/>
              </a:rPr>
              <a:t>https://www.abs.gov.au/statistics/research/classifying-place-death-australian-mortality-statistics</a:t>
            </a:r>
            <a:r>
              <a:rPr lang="en-US" sz="1200" kern="100" dirty="0">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b="0" i="0" dirty="0">
                <a:effectLst/>
                <a:latin typeface="Open Sans" panose="020B0606030504020204" pitchFamily="34" charset="0"/>
                <a:ea typeface="Open Sans" panose="020B0606030504020204" pitchFamily="34" charset="0"/>
                <a:cs typeface="Open Sans" panose="020B0606030504020204" pitchFamily="34" charset="0"/>
              </a:rPr>
              <a:t>Lynn J, Adamson DM. </a:t>
            </a:r>
            <a:r>
              <a:rPr lang="en-AU" sz="1200" b="0" i="0" u="none" strike="noStrike" dirty="0">
                <a:effectLst/>
                <a:latin typeface="Open Sans" panose="020B0606030504020204" pitchFamily="34" charset="0"/>
                <a:ea typeface="Open Sans" panose="020B0606030504020204" pitchFamily="34" charset="0"/>
                <a:cs typeface="Open Sans" panose="020B0606030504020204" pitchFamily="34" charset="0"/>
              </a:rPr>
              <a:t>Living well at the end of life. Adapting health care to serious chronic illness in old age</a:t>
            </a:r>
            <a:r>
              <a:rPr lang="en-AU" sz="1200" b="0" i="0" u="none" strike="noStrike" dirty="0">
                <a:solidFill>
                  <a:srgbClr val="416393"/>
                </a:solidFill>
                <a:effectLst/>
                <a:latin typeface="Open Sans" panose="020B0606030504020204" pitchFamily="34" charset="0"/>
                <a:ea typeface="Open Sans" panose="020B0606030504020204" pitchFamily="34" charset="0"/>
                <a:cs typeface="Open Sans" panose="020B0606030504020204" pitchFamily="34" charset="0"/>
              </a:rPr>
              <a:t>.</a:t>
            </a:r>
            <a:r>
              <a:rPr lang="en-AU" sz="1200" b="0" i="0" dirty="0">
                <a:solidFill>
                  <a:srgbClr val="186487"/>
                </a:solidFill>
                <a:effectLst/>
                <a:latin typeface="Open Sans" panose="020B0606030504020204" pitchFamily="34" charset="0"/>
                <a:ea typeface="Open Sans" panose="020B0606030504020204" pitchFamily="34" charset="0"/>
                <a:cs typeface="Open Sans" panose="020B0606030504020204" pitchFamily="34" charset="0"/>
              </a:rPr>
              <a:t> </a:t>
            </a:r>
            <a:r>
              <a:rPr lang="en-AU" sz="1200" b="0" i="0" dirty="0">
                <a:effectLst/>
                <a:latin typeface="Open Sans" panose="020B0606030504020204" pitchFamily="34" charset="0"/>
                <a:ea typeface="Open Sans" panose="020B0606030504020204" pitchFamily="34" charset="0"/>
                <a:cs typeface="Open Sans" panose="020B0606030504020204" pitchFamily="34" charset="0"/>
              </a:rPr>
              <a:t>Rand Corporation. 2003. Available from: </a:t>
            </a:r>
            <a:r>
              <a:rPr lang="en-AU" sz="1200" b="0" i="0" dirty="0">
                <a:effectLst/>
                <a:latin typeface="Open Sans" panose="020B0606030504020204" pitchFamily="34" charset="0"/>
                <a:ea typeface="Open Sans" panose="020B0606030504020204" pitchFamily="34" charset="0"/>
                <a:cs typeface="Open Sans" panose="020B0606030504020204" pitchFamily="34" charset="0"/>
                <a:hlinkClick r:id="rId11"/>
              </a:rPr>
              <a:t>https://www.rand.org/pubs/white_papers/WP137.html</a:t>
            </a:r>
            <a:r>
              <a:rPr lang="en-AU" sz="1200" b="0" i="0" dirty="0">
                <a:effectLst/>
                <a:latin typeface="Open Sans" panose="020B0606030504020204" pitchFamily="34" charset="0"/>
                <a:ea typeface="Open Sans" panose="020B0606030504020204" pitchFamily="34" charset="0"/>
                <a:cs typeface="Open Sans" panose="020B0606030504020204" pitchFamily="34" charset="0"/>
              </a:rPr>
              <a:t> </a:t>
            </a:r>
          </a:p>
          <a:p>
            <a:pPr marL="228600" indent="-228600">
              <a:lnSpc>
                <a:spcPct val="150000"/>
              </a:lnSpc>
              <a:buFontTx/>
              <a:buAutoNum type="arabicPeriod"/>
            </a:pPr>
            <a:r>
              <a:rPr lang="en-AU" sz="1200" kern="100" dirty="0" err="1">
                <a:effectLst/>
                <a:latin typeface="Open Sans" panose="020B0606030504020204" pitchFamily="34" charset="0"/>
                <a:ea typeface="Open Sans" panose="020B0606030504020204" pitchFamily="34" charset="0"/>
                <a:cs typeface="Open Sans" panose="020B0606030504020204" pitchFamily="34" charset="0"/>
              </a:rPr>
              <a:t>Bernacki</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R, Block S. </a:t>
            </a:r>
            <a:r>
              <a:rPr lang="en-AU" sz="1200" u="sng" kern="100" dirty="0">
                <a:solidFill>
                  <a:srgbClr val="467886"/>
                </a:solidFill>
                <a:effectLst/>
                <a:latin typeface="Open Sans" panose="020B0606030504020204" pitchFamily="34" charset="0"/>
                <a:ea typeface="Open Sans" panose="020B0606030504020204" pitchFamily="34" charset="0"/>
                <a:cs typeface="Open Sans" panose="020B0606030504020204" pitchFamily="34" charset="0"/>
                <a:hlinkClick r:id="rId12"/>
              </a:rPr>
              <a:t>Communication About Serious Illness Care Goals.</a:t>
            </a:r>
            <a:r>
              <a:rPr lang="en-AU" sz="1200" kern="100" dirty="0">
                <a:effectLst/>
                <a:latin typeface="Open Sans" panose="020B0606030504020204" pitchFamily="34" charset="0"/>
                <a:ea typeface="Open Sans" panose="020B0606030504020204" pitchFamily="34" charset="0"/>
                <a:cs typeface="Open Sans" panose="020B0606030504020204" pitchFamily="34" charset="0"/>
              </a:rPr>
              <a:t> JAMA Intern Med. 2014;174(12):1994-2003.</a:t>
            </a:r>
          </a:p>
        </p:txBody>
      </p:sp>
    </p:spTree>
    <p:extLst>
      <p:ext uri="{BB962C8B-B14F-4D97-AF65-F5344CB8AC3E}">
        <p14:creationId xmlns:p14="http://schemas.microsoft.com/office/powerpoint/2010/main" val="206459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2"/>
          <a:stretch>
            <a:fillRect/>
          </a:stretch>
        </p:blipFill>
        <p:spPr>
          <a:xfrm>
            <a:off x="7105365" y="116689"/>
            <a:ext cx="2038635" cy="971686"/>
          </a:xfrm>
          <a:prstGeom prst="rect">
            <a:avLst/>
          </a:prstGeom>
        </p:spPr>
      </p:pic>
      <p:sp>
        <p:nvSpPr>
          <p:cNvPr id="3" name="TextBox 2">
            <a:extLst>
              <a:ext uri="{FF2B5EF4-FFF2-40B4-BE49-F238E27FC236}">
                <a16:creationId xmlns:a16="http://schemas.microsoft.com/office/drawing/2014/main" id="{B4A797B7-BC0C-46D5-6469-1599BB936E20}"/>
              </a:ext>
            </a:extLst>
          </p:cNvPr>
          <p:cNvSpPr txBox="1"/>
          <p:nvPr/>
        </p:nvSpPr>
        <p:spPr>
          <a:xfrm>
            <a:off x="578837" y="2461131"/>
            <a:ext cx="5405504" cy="3377015"/>
          </a:xfrm>
          <a:prstGeom prst="rect">
            <a:avLst/>
          </a:prstGeom>
          <a:noFill/>
        </p:spPr>
        <p:txBody>
          <a:bodyPr wrap="square">
            <a:spAutoFit/>
          </a:bodyPr>
          <a:lstStyle/>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When should any healthcare professional start to assess patients for signs of approaching end of life?</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When the patient is no longer responding to interventions?</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When the patient is asking about their prognosis?</a:t>
            </a:r>
          </a:p>
          <a:p>
            <a:pPr marL="0" indent="0">
              <a:lnSpc>
                <a:spcPct val="150000"/>
              </a:lnSpc>
              <a:buNone/>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When the treatment team refers to palliative care?</a:t>
            </a:r>
          </a:p>
        </p:txBody>
      </p:sp>
      <p:sp>
        <p:nvSpPr>
          <p:cNvPr id="2" name="TextBox 1">
            <a:extLst>
              <a:ext uri="{FF2B5EF4-FFF2-40B4-BE49-F238E27FC236}">
                <a16:creationId xmlns:a16="http://schemas.microsoft.com/office/drawing/2014/main" id="{3F8F0869-6765-3860-76F5-5155773BD3F0}"/>
              </a:ext>
            </a:extLst>
          </p:cNvPr>
          <p:cNvSpPr txBox="1"/>
          <p:nvPr/>
        </p:nvSpPr>
        <p:spPr>
          <a:xfrm>
            <a:off x="578837" y="1109097"/>
            <a:ext cx="7397265" cy="400110"/>
          </a:xfrm>
          <a:prstGeom prst="rect">
            <a:avLst/>
          </a:prstGeom>
          <a:noFill/>
        </p:spPr>
        <p:txBody>
          <a:bodyPr wrap="square" rtlCol="0">
            <a:spAutoFit/>
          </a:bodyPr>
          <a:lstStyle/>
          <a:p>
            <a:r>
              <a:rPr lang="en-AU" sz="2000" b="1" dirty="0">
                <a:solidFill>
                  <a:srgbClr val="15845F"/>
                </a:solidFill>
                <a:latin typeface="Open Sans" panose="020B0606030504020204" pitchFamily="34" charset="0"/>
                <a:ea typeface="Open Sans" panose="020B0606030504020204" pitchFamily="34" charset="0"/>
                <a:cs typeface="Open Sans" panose="020B0606030504020204" pitchFamily="34" charset="0"/>
              </a:rPr>
              <a:t>When does ‘end of life’ begin?</a:t>
            </a:r>
          </a:p>
        </p:txBody>
      </p:sp>
      <p:sp>
        <p:nvSpPr>
          <p:cNvPr id="5" name="TextBox 4">
            <a:extLst>
              <a:ext uri="{FF2B5EF4-FFF2-40B4-BE49-F238E27FC236}">
                <a16:creationId xmlns:a16="http://schemas.microsoft.com/office/drawing/2014/main" id="{25D44D17-4230-C1DF-8DD2-DF41B3C18A8C}"/>
              </a:ext>
            </a:extLst>
          </p:cNvPr>
          <p:cNvSpPr txBox="1"/>
          <p:nvPr/>
        </p:nvSpPr>
        <p:spPr>
          <a:xfrm>
            <a:off x="578837" y="1772965"/>
            <a:ext cx="8187280" cy="338554"/>
          </a:xfrm>
          <a:prstGeom prst="rect">
            <a:avLst/>
          </a:prstGeom>
          <a:noFill/>
        </p:spPr>
        <p:txBody>
          <a:bodyPr wrap="square">
            <a:spAutoFit/>
          </a:bodyPr>
          <a:lstStyle/>
          <a:p>
            <a:pPr marL="0" indent="0">
              <a:buNone/>
            </a:pPr>
            <a:r>
              <a:rPr lang="en-AU"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Before we start today, take some time now to think about dying and death.  </a:t>
            </a:r>
          </a:p>
        </p:txBody>
      </p:sp>
      <p:pic>
        <p:nvPicPr>
          <p:cNvPr id="8" name="Picture 7" descr="A person in blue uniform&#10;&#10;Description automatically generated">
            <a:extLst>
              <a:ext uri="{FF2B5EF4-FFF2-40B4-BE49-F238E27FC236}">
                <a16:creationId xmlns:a16="http://schemas.microsoft.com/office/drawing/2014/main" id="{437A20BE-C0D8-1BEC-E15F-B7E1DA243BA9}"/>
              </a:ext>
            </a:extLst>
          </p:cNvPr>
          <p:cNvPicPr>
            <a:picLocks noChangeAspect="1"/>
          </p:cNvPicPr>
          <p:nvPr/>
        </p:nvPicPr>
        <p:blipFill>
          <a:blip r:embed="rId3" cstate="print">
            <a:extLst>
              <a:ext uri="{28A0092B-C50C-407E-A947-70E740481C1C}">
                <a14:useLocalDpi xmlns:a14="http://schemas.microsoft.com/office/drawing/2010/main" val="0"/>
              </a:ext>
            </a:extLst>
          </a:blip>
          <a:srcRect l="39307" t="7015" r="35148" b="5882"/>
          <a:stretch/>
        </p:blipFill>
        <p:spPr>
          <a:xfrm>
            <a:off x="6590923" y="2461131"/>
            <a:ext cx="1873016" cy="3377015"/>
          </a:xfrm>
          <a:prstGeom prst="rect">
            <a:avLst/>
          </a:prstGeom>
        </p:spPr>
      </p:pic>
    </p:spTree>
    <p:extLst>
      <p:ext uri="{BB962C8B-B14F-4D97-AF65-F5344CB8AC3E}">
        <p14:creationId xmlns:p14="http://schemas.microsoft.com/office/powerpoint/2010/main" val="2187161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4" name="TextBox 3">
            <a:extLst>
              <a:ext uri="{FF2B5EF4-FFF2-40B4-BE49-F238E27FC236}">
                <a16:creationId xmlns:a16="http://schemas.microsoft.com/office/drawing/2014/main" id="{CC78027F-F8AF-5EBF-E139-FD6E8FE21C4D}"/>
              </a:ext>
            </a:extLst>
          </p:cNvPr>
          <p:cNvSpPr txBox="1"/>
          <p:nvPr/>
        </p:nvSpPr>
        <p:spPr>
          <a:xfrm>
            <a:off x="553305" y="1821595"/>
            <a:ext cx="7026487" cy="3007683"/>
          </a:xfrm>
          <a:prstGeom prst="rect">
            <a:avLst/>
          </a:prstGeom>
          <a:noFill/>
        </p:spPr>
        <p:txBody>
          <a:bodyPr wrap="square">
            <a:spAutoFit/>
          </a:bodyPr>
          <a:lstStyle/>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It may challenge you to know that the end of life is the period when a patient is living with and impaired by a fatal condition, even if the trajectory is uncertain or unknown. </a:t>
            </a:r>
            <a:r>
              <a:rPr lang="en-AU" sz="1600" b="1" dirty="0">
                <a:latin typeface="Open Sans" panose="020B0606030504020204" pitchFamily="34" charset="0"/>
                <a:ea typeface="Open Sans" panose="020B0606030504020204" pitchFamily="34" charset="0"/>
                <a:cs typeface="Open Sans" panose="020B0606030504020204" pitchFamily="34" charset="0"/>
              </a:rPr>
              <a:t>End of life may be 12 months or even years before death</a:t>
            </a:r>
            <a:r>
              <a:rPr lang="en-AU" sz="1600" b="1" baseline="30000" dirty="0">
                <a:latin typeface="Open Sans" panose="020B0606030504020204" pitchFamily="34" charset="0"/>
                <a:ea typeface="Open Sans" panose="020B0606030504020204" pitchFamily="34" charset="0"/>
                <a:cs typeface="Open Sans" panose="020B0606030504020204" pitchFamily="34" charset="0"/>
              </a:rPr>
              <a:t>1</a:t>
            </a:r>
          </a:p>
          <a:p>
            <a:pPr>
              <a:lnSpc>
                <a:spcPct val="150000"/>
              </a:lnSpc>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AU" sz="1600" dirty="0">
                <a:latin typeface="Open Sans" panose="020B0606030504020204" pitchFamily="34" charset="0"/>
                <a:ea typeface="Open Sans" panose="020B0606030504020204" pitchFamily="34" charset="0"/>
                <a:cs typeface="Open Sans" panose="020B0606030504020204" pitchFamily="34" charset="0"/>
              </a:rPr>
              <a:t>Waiting until the very last days, or even hours of life, to identify dying does not allow enough time to provide the best care for someone. Best care should include meaningful conversations and symptom control. </a:t>
            </a:r>
          </a:p>
        </p:txBody>
      </p:sp>
      <p:sp>
        <p:nvSpPr>
          <p:cNvPr id="7" name="TextBox 6">
            <a:extLst>
              <a:ext uri="{FF2B5EF4-FFF2-40B4-BE49-F238E27FC236}">
                <a16:creationId xmlns:a16="http://schemas.microsoft.com/office/drawing/2014/main" id="{65583E74-4CB0-6140-6BDB-3AA7CB48BE68}"/>
              </a:ext>
            </a:extLst>
          </p:cNvPr>
          <p:cNvSpPr txBox="1"/>
          <p:nvPr/>
        </p:nvSpPr>
        <p:spPr>
          <a:xfrm>
            <a:off x="553305" y="1240657"/>
            <a:ext cx="5831430" cy="400110"/>
          </a:xfrm>
          <a:prstGeom prst="rect">
            <a:avLst/>
          </a:prstGeom>
          <a:noFill/>
        </p:spPr>
        <p:txBody>
          <a:bodyPr wrap="square">
            <a:spAutoFit/>
          </a:bodyPr>
          <a:lstStyle/>
          <a:p>
            <a:pPr algn="l"/>
            <a:r>
              <a:rPr lang="en-AU" sz="2000" b="1" i="0" dirty="0">
                <a:solidFill>
                  <a:srgbClr val="15845F"/>
                </a:solidFill>
                <a:effectLst/>
                <a:highlight>
                  <a:srgbClr val="FFFFFF"/>
                </a:highlight>
                <a:latin typeface="Open Sans" panose="020B0606030504020204" pitchFamily="34" charset="0"/>
              </a:rPr>
              <a:t>Definitions of Dying and End of Life</a:t>
            </a:r>
          </a:p>
        </p:txBody>
      </p:sp>
      <p:pic>
        <p:nvPicPr>
          <p:cNvPr id="3" name="Picture 2" descr="A person sitting in a chair&#10;&#10;Description automatically generated">
            <a:extLst>
              <a:ext uri="{FF2B5EF4-FFF2-40B4-BE49-F238E27FC236}">
                <a16:creationId xmlns:a16="http://schemas.microsoft.com/office/drawing/2014/main" id="{E1CF503B-42D9-F637-2639-792FCE11501F}"/>
              </a:ext>
            </a:extLst>
          </p:cNvPr>
          <p:cNvPicPr>
            <a:picLocks noChangeAspect="1"/>
          </p:cNvPicPr>
          <p:nvPr/>
        </p:nvPicPr>
        <p:blipFill>
          <a:blip r:embed="rId4" cstate="print">
            <a:extLst>
              <a:ext uri="{28A0092B-C50C-407E-A947-70E740481C1C}">
                <a14:useLocalDpi xmlns:a14="http://schemas.microsoft.com/office/drawing/2010/main" val="0"/>
              </a:ext>
            </a:extLst>
          </a:blip>
          <a:srcRect l="30792" t="38437" r="30693"/>
          <a:stretch/>
        </p:blipFill>
        <p:spPr>
          <a:xfrm>
            <a:off x="6102036" y="4239086"/>
            <a:ext cx="2955512" cy="2497945"/>
          </a:xfrm>
          <a:prstGeom prst="rect">
            <a:avLst/>
          </a:prstGeom>
        </p:spPr>
      </p:pic>
      <p:sp>
        <p:nvSpPr>
          <p:cNvPr id="5" name="TextBox 4">
            <a:extLst>
              <a:ext uri="{FF2B5EF4-FFF2-40B4-BE49-F238E27FC236}">
                <a16:creationId xmlns:a16="http://schemas.microsoft.com/office/drawing/2014/main" id="{B975D5EF-593F-39DE-D095-FF2DEBD91FF3}"/>
              </a:ext>
            </a:extLst>
          </p:cNvPr>
          <p:cNvSpPr txBox="1"/>
          <p:nvPr/>
        </p:nvSpPr>
        <p:spPr>
          <a:xfrm>
            <a:off x="553305" y="5127560"/>
            <a:ext cx="5261063" cy="1161023"/>
          </a:xfrm>
          <a:prstGeom prst="rect">
            <a:avLst/>
          </a:prstGeom>
          <a:noFill/>
        </p:spPr>
        <p:txBody>
          <a:bodyPr wrap="square">
            <a:spAutoFit/>
          </a:bodyPr>
          <a:lstStyle/>
          <a:p>
            <a:pPr>
              <a:lnSpc>
                <a:spcPct val="150000"/>
              </a:lnSpc>
            </a:pPr>
            <a:r>
              <a:rPr lang="en-AU" sz="1600" b="1" dirty="0">
                <a:latin typeface="Open Sans" panose="020B0606030504020204" pitchFamily="34" charset="0"/>
                <a:ea typeface="Open Sans" panose="020B0606030504020204" pitchFamily="34" charset="0"/>
                <a:cs typeface="Open Sans" panose="020B0606030504020204" pitchFamily="34" charset="0"/>
              </a:rPr>
              <a:t>It may challenge you even more to consider providing </a:t>
            </a:r>
            <a:r>
              <a:rPr lang="en-AU" sz="1600" b="1" dirty="0" err="1">
                <a:latin typeface="Open Sans" panose="020B0606030504020204" pitchFamily="34" charset="0"/>
                <a:ea typeface="Open Sans" panose="020B0606030504020204" pitchFamily="34" charset="0"/>
                <a:cs typeface="Open Sans" panose="020B0606030504020204" pitchFamily="34" charset="0"/>
              </a:rPr>
              <a:t>end-of-life</a:t>
            </a:r>
            <a:r>
              <a:rPr lang="en-AU" sz="1600" b="1" dirty="0">
                <a:latin typeface="Open Sans" panose="020B0606030504020204" pitchFamily="34" charset="0"/>
                <a:ea typeface="Open Sans" panose="020B0606030504020204" pitchFamily="34" charset="0"/>
                <a:cs typeface="Open Sans" panose="020B0606030504020204" pitchFamily="34" charset="0"/>
              </a:rPr>
              <a:t> care months or years before death, in parallel with active treatment.</a:t>
            </a:r>
            <a:endParaRPr lang="en-AU"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3098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676A0-2FE8-1309-B199-CEA229D7523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FC0D9B9-FF3E-1BDE-8F32-4579AF616322}"/>
              </a:ext>
            </a:extLst>
          </p:cNvPr>
          <p:cNvPicPr>
            <a:picLocks noChangeAspect="1"/>
          </p:cNvPicPr>
          <p:nvPr/>
        </p:nvPicPr>
        <p:blipFill>
          <a:blip r:embed="rId3"/>
          <a:stretch>
            <a:fillRect/>
          </a:stretch>
        </p:blipFill>
        <p:spPr>
          <a:xfrm>
            <a:off x="6883111" y="141856"/>
            <a:ext cx="2038635" cy="971686"/>
          </a:xfrm>
          <a:prstGeom prst="rect">
            <a:avLst/>
          </a:prstGeom>
        </p:spPr>
      </p:pic>
      <p:sp>
        <p:nvSpPr>
          <p:cNvPr id="4" name="TextBox 3">
            <a:extLst>
              <a:ext uri="{FF2B5EF4-FFF2-40B4-BE49-F238E27FC236}">
                <a16:creationId xmlns:a16="http://schemas.microsoft.com/office/drawing/2014/main" id="{D73E635E-8648-10D8-2534-979F45674187}"/>
              </a:ext>
            </a:extLst>
          </p:cNvPr>
          <p:cNvSpPr txBox="1"/>
          <p:nvPr/>
        </p:nvSpPr>
        <p:spPr>
          <a:xfrm>
            <a:off x="381786" y="1558374"/>
            <a:ext cx="8164685" cy="3500125"/>
          </a:xfrm>
          <a:prstGeom prst="rect">
            <a:avLst/>
          </a:prstGeom>
          <a:noFill/>
        </p:spPr>
        <p:txBody>
          <a:bodyPr wrap="square">
            <a:spAutoFit/>
          </a:bodyPr>
          <a:lstStyle/>
          <a:p>
            <a:pPr marL="285750" indent="-285750">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Listen to Peter Saul speak about dying in the 21</a:t>
            </a:r>
            <a:r>
              <a:rPr lang="en-AU" sz="1600" baseline="30000" dirty="0">
                <a:latin typeface="Open Sans" panose="020B0606030504020204" pitchFamily="34" charset="0"/>
                <a:ea typeface="Open Sans" panose="020B0606030504020204" pitchFamily="34" charset="0"/>
                <a:cs typeface="Open Sans" panose="020B0606030504020204" pitchFamily="34" charset="0"/>
              </a:rPr>
              <a:t>st</a:t>
            </a:r>
            <a:r>
              <a:rPr lang="en-AU" sz="1600" dirty="0">
                <a:latin typeface="Open Sans" panose="020B0606030504020204" pitchFamily="34" charset="0"/>
                <a:ea typeface="Open Sans" panose="020B0606030504020204" pitchFamily="34" charset="0"/>
                <a:cs typeface="Open Sans" panose="020B0606030504020204" pitchFamily="34" charset="0"/>
              </a:rPr>
              <a:t> century (13 minutes): </a:t>
            </a:r>
            <a:r>
              <a:rPr lang="en-AU" sz="1600" dirty="0">
                <a:latin typeface="Open Sans" panose="020B0606030504020204" pitchFamily="34" charset="0"/>
                <a:ea typeface="Open Sans" panose="020B0606030504020204" pitchFamily="34" charset="0"/>
                <a:cs typeface="Open Sans" panose="020B0606030504020204" pitchFamily="34" charset="0"/>
                <a:hlinkClick r:id="rId4"/>
              </a:rPr>
              <a:t>https://www.youtube.com/watch?v=03h0dNZoxr8</a:t>
            </a:r>
            <a:r>
              <a:rPr lang="en-AU" sz="1600" dirty="0">
                <a:latin typeface="Open Sans" panose="020B0606030504020204" pitchFamily="34" charset="0"/>
                <a:ea typeface="Open Sans" panose="020B0606030504020204" pitchFamily="34" charset="0"/>
                <a:cs typeface="Open Sans" panose="020B0606030504020204" pitchFamily="34" charset="0"/>
              </a:rPr>
              <a:t> </a:t>
            </a:r>
            <a:endParaRPr lang="en-AU" sz="1600" dirty="0">
              <a:solidFill>
                <a:srgbClr val="186487"/>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One of the tremendous successes of health care in the 21</a:t>
            </a:r>
            <a:r>
              <a:rPr lang="en-AU" sz="1600" baseline="30000" dirty="0">
                <a:latin typeface="Open Sans" panose="020B0606030504020204" pitchFamily="34" charset="0"/>
                <a:ea typeface="Open Sans" panose="020B0606030504020204" pitchFamily="34" charset="0"/>
                <a:cs typeface="Open Sans" panose="020B0606030504020204" pitchFamily="34" charset="0"/>
              </a:rPr>
              <a:t>st</a:t>
            </a:r>
            <a:r>
              <a:rPr lang="en-AU" sz="1600" dirty="0">
                <a:latin typeface="Open Sans" panose="020B0606030504020204" pitchFamily="34" charset="0"/>
                <a:ea typeface="Open Sans" panose="020B0606030504020204" pitchFamily="34" charset="0"/>
                <a:cs typeface="Open Sans" panose="020B0606030504020204" pitchFamily="34" charset="0"/>
              </a:rPr>
              <a:t> century is the delay of death or prolongation of life, but health care cannot save life.</a:t>
            </a:r>
            <a:br>
              <a:rPr lang="en-AU" sz="1600" dirty="0">
                <a:latin typeface="Open Sans" panose="020B0606030504020204" pitchFamily="34" charset="0"/>
                <a:ea typeface="Open Sans" panose="020B0606030504020204" pitchFamily="34" charset="0"/>
                <a:cs typeface="Open Sans" panose="020B0606030504020204" pitchFamily="34" charset="0"/>
              </a:rPr>
            </a:br>
            <a:endParaRPr lang="en-AU"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Organ failure and frailty are increasingly common causes of death associated with significant disability in the last year of life.</a:t>
            </a:r>
            <a:br>
              <a:rPr lang="en-AU" sz="1600" dirty="0">
                <a:latin typeface="Open Sans" panose="020B0606030504020204" pitchFamily="34" charset="0"/>
                <a:ea typeface="Open Sans" panose="020B0606030504020204" pitchFamily="34" charset="0"/>
                <a:cs typeface="Open Sans" panose="020B0606030504020204" pitchFamily="34" charset="0"/>
              </a:rPr>
            </a:br>
            <a:r>
              <a:rPr lang="en-AU" sz="1600" dirty="0">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How people die is important for their families who live on.</a:t>
            </a:r>
          </a:p>
        </p:txBody>
      </p:sp>
      <p:sp>
        <p:nvSpPr>
          <p:cNvPr id="7" name="TextBox 6">
            <a:extLst>
              <a:ext uri="{FF2B5EF4-FFF2-40B4-BE49-F238E27FC236}">
                <a16:creationId xmlns:a16="http://schemas.microsoft.com/office/drawing/2014/main" id="{BFDF1CC5-7FFF-988E-9641-DFC02AF70CD5}"/>
              </a:ext>
            </a:extLst>
          </p:cNvPr>
          <p:cNvSpPr txBox="1"/>
          <p:nvPr/>
        </p:nvSpPr>
        <p:spPr>
          <a:xfrm>
            <a:off x="578424" y="837646"/>
            <a:ext cx="3477529" cy="400110"/>
          </a:xfrm>
          <a:prstGeom prst="rect">
            <a:avLst/>
          </a:prstGeom>
          <a:noFill/>
        </p:spPr>
        <p:txBody>
          <a:bodyPr wrap="square">
            <a:spAutoFit/>
          </a:bodyPr>
          <a:lstStyle/>
          <a:p>
            <a:pPr algn="l"/>
            <a:r>
              <a:rPr lang="en-AU" sz="2000" b="1" i="0" dirty="0">
                <a:solidFill>
                  <a:srgbClr val="15845F"/>
                </a:solidFill>
                <a:effectLst/>
                <a:highlight>
                  <a:srgbClr val="FFFFFF"/>
                </a:highlight>
                <a:latin typeface="Open Sans" panose="020B0606030504020204" pitchFamily="34" charset="0"/>
              </a:rPr>
              <a:t>Dying in the 21</a:t>
            </a:r>
            <a:r>
              <a:rPr lang="en-AU" sz="2000" b="1" i="0" baseline="30000" dirty="0">
                <a:solidFill>
                  <a:srgbClr val="15845F"/>
                </a:solidFill>
                <a:effectLst/>
                <a:highlight>
                  <a:srgbClr val="FFFFFF"/>
                </a:highlight>
                <a:latin typeface="Open Sans" panose="020B0606030504020204" pitchFamily="34" charset="0"/>
              </a:rPr>
              <a:t>st</a:t>
            </a:r>
            <a:r>
              <a:rPr lang="en-AU" sz="2000" b="1" i="0" dirty="0">
                <a:solidFill>
                  <a:srgbClr val="15845F"/>
                </a:solidFill>
                <a:effectLst/>
                <a:highlight>
                  <a:srgbClr val="FFFFFF"/>
                </a:highlight>
                <a:latin typeface="Open Sans" panose="020B0606030504020204" pitchFamily="34" charset="0"/>
              </a:rPr>
              <a:t> Century</a:t>
            </a:r>
          </a:p>
        </p:txBody>
      </p:sp>
      <p:pic>
        <p:nvPicPr>
          <p:cNvPr id="10" name="Picture 9" descr="A person with a beard and mustache&#10;&#10;Description automatically generated">
            <a:extLst>
              <a:ext uri="{FF2B5EF4-FFF2-40B4-BE49-F238E27FC236}">
                <a16:creationId xmlns:a16="http://schemas.microsoft.com/office/drawing/2014/main" id="{03A3379D-8A1F-7326-C70D-DDEE8AC226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9945" y="4830907"/>
            <a:ext cx="3833643" cy="2027093"/>
          </a:xfrm>
          <a:prstGeom prst="rect">
            <a:avLst/>
          </a:prstGeom>
        </p:spPr>
      </p:pic>
      <p:sp>
        <p:nvSpPr>
          <p:cNvPr id="2" name="TextBox 1">
            <a:extLst>
              <a:ext uri="{FF2B5EF4-FFF2-40B4-BE49-F238E27FC236}">
                <a16:creationId xmlns:a16="http://schemas.microsoft.com/office/drawing/2014/main" id="{40D62071-3BA0-9C80-8C93-FCC645ABE988}"/>
              </a:ext>
            </a:extLst>
          </p:cNvPr>
          <p:cNvSpPr txBox="1"/>
          <p:nvPr/>
        </p:nvSpPr>
        <p:spPr>
          <a:xfrm>
            <a:off x="381786" y="5299626"/>
            <a:ext cx="5380301" cy="11610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The ‘Freeway’ to ICU is not necessarily the best place for older patients with advanced progressive illness.</a:t>
            </a:r>
            <a:r>
              <a:rPr lang="en-AU" sz="1600" baseline="30000" dirty="0">
                <a:latin typeface="Open Sans" panose="020B0606030504020204" pitchFamily="34" charset="0"/>
                <a:ea typeface="Open Sans" panose="020B0606030504020204" pitchFamily="34" charset="0"/>
                <a:cs typeface="Open Sans" panose="020B0606030504020204" pitchFamily="34" charset="0"/>
              </a:rPr>
              <a:t>2</a:t>
            </a:r>
          </a:p>
        </p:txBody>
      </p:sp>
    </p:spTree>
    <p:extLst>
      <p:ext uri="{BB962C8B-B14F-4D97-AF65-F5344CB8AC3E}">
        <p14:creationId xmlns:p14="http://schemas.microsoft.com/office/powerpoint/2010/main" val="144085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pic>
        <p:nvPicPr>
          <p:cNvPr id="3" name="Picture 2">
            <a:extLst>
              <a:ext uri="{FF2B5EF4-FFF2-40B4-BE49-F238E27FC236}">
                <a16:creationId xmlns:a16="http://schemas.microsoft.com/office/drawing/2014/main" id="{70E4D958-2B38-00AE-C532-8D7FCC3B4638}"/>
              </a:ext>
            </a:extLst>
          </p:cNvPr>
          <p:cNvPicPr>
            <a:picLocks noChangeAspect="1"/>
          </p:cNvPicPr>
          <p:nvPr/>
        </p:nvPicPr>
        <p:blipFill>
          <a:blip r:embed="rId4"/>
          <a:stretch>
            <a:fillRect/>
          </a:stretch>
        </p:blipFill>
        <p:spPr>
          <a:xfrm>
            <a:off x="1105867" y="2343806"/>
            <a:ext cx="6932265" cy="3529331"/>
          </a:xfrm>
          <a:prstGeom prst="rect">
            <a:avLst/>
          </a:prstGeom>
        </p:spPr>
      </p:pic>
      <p:sp>
        <p:nvSpPr>
          <p:cNvPr id="7" name="TextBox 6">
            <a:extLst>
              <a:ext uri="{FF2B5EF4-FFF2-40B4-BE49-F238E27FC236}">
                <a16:creationId xmlns:a16="http://schemas.microsoft.com/office/drawing/2014/main" id="{AEF58323-B590-6705-ED32-962865C8C463}"/>
              </a:ext>
            </a:extLst>
          </p:cNvPr>
          <p:cNvSpPr txBox="1"/>
          <p:nvPr/>
        </p:nvSpPr>
        <p:spPr>
          <a:xfrm>
            <a:off x="1923203" y="2058372"/>
            <a:ext cx="5297592" cy="276999"/>
          </a:xfrm>
          <a:prstGeom prst="rect">
            <a:avLst/>
          </a:prstGeom>
          <a:noFill/>
        </p:spPr>
        <p:txBody>
          <a:bodyPr wrap="square" rtlCol="0">
            <a:spAutoFit/>
          </a:bodyPr>
          <a:lstStyle/>
          <a:p>
            <a:pPr algn="ctr"/>
            <a:r>
              <a:rPr lang="en-AU" sz="1200" b="1" i="0" dirty="0">
                <a:solidFill>
                  <a:srgbClr val="15845F"/>
                </a:solidFill>
                <a:effectLst/>
                <a:highlight>
                  <a:srgbClr val="FFFFFF"/>
                </a:highlight>
                <a:latin typeface="Open Sans" panose="020B0606030504020204" pitchFamily="34" charset="0"/>
              </a:rPr>
              <a:t>The top 5 leading underlying causes of death per sex in Australia</a:t>
            </a:r>
            <a:r>
              <a:rPr lang="en-AU" sz="1200" b="1" i="0" baseline="30000" dirty="0">
                <a:solidFill>
                  <a:srgbClr val="15845F"/>
                </a:solidFill>
                <a:effectLst/>
                <a:highlight>
                  <a:srgbClr val="FFFFFF"/>
                </a:highlight>
                <a:latin typeface="Open Sans" panose="020B0606030504020204" pitchFamily="34" charset="0"/>
              </a:rPr>
              <a:t>3</a:t>
            </a:r>
            <a:endParaRPr lang="en-AU" sz="1200" b="1" baseline="30000" dirty="0">
              <a:solidFill>
                <a:srgbClr val="15845F"/>
              </a:solidFill>
            </a:endParaRPr>
          </a:p>
        </p:txBody>
      </p:sp>
      <p:sp>
        <p:nvSpPr>
          <p:cNvPr id="9" name="TextBox 8">
            <a:extLst>
              <a:ext uri="{FF2B5EF4-FFF2-40B4-BE49-F238E27FC236}">
                <a16:creationId xmlns:a16="http://schemas.microsoft.com/office/drawing/2014/main" id="{BCF6625A-6597-B214-1DE1-AC3DD311A4EE}"/>
              </a:ext>
            </a:extLst>
          </p:cNvPr>
          <p:cNvSpPr txBox="1"/>
          <p:nvPr/>
        </p:nvSpPr>
        <p:spPr>
          <a:xfrm>
            <a:off x="945227" y="1401291"/>
            <a:ext cx="5297592" cy="400110"/>
          </a:xfrm>
          <a:prstGeom prst="rect">
            <a:avLst/>
          </a:prstGeom>
          <a:noFill/>
        </p:spPr>
        <p:txBody>
          <a:bodyPr wrap="square">
            <a:spAutoFit/>
          </a:bodyPr>
          <a:lstStyle/>
          <a:p>
            <a:pPr algn="l"/>
            <a:r>
              <a:rPr lang="en-AU" sz="2000" b="1" i="0" dirty="0">
                <a:solidFill>
                  <a:srgbClr val="15845F"/>
                </a:solidFill>
                <a:effectLst/>
                <a:highlight>
                  <a:srgbClr val="FFFFFF"/>
                </a:highlight>
                <a:latin typeface="Open Sans" panose="020B0606030504020204" pitchFamily="34" charset="0"/>
              </a:rPr>
              <a:t>Leading causes of death</a:t>
            </a:r>
          </a:p>
        </p:txBody>
      </p:sp>
    </p:spTree>
    <p:extLst>
      <p:ext uri="{BB962C8B-B14F-4D97-AF65-F5344CB8AC3E}">
        <p14:creationId xmlns:p14="http://schemas.microsoft.com/office/powerpoint/2010/main" val="324515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pic>
        <p:nvPicPr>
          <p:cNvPr id="5" name="Picture 4">
            <a:extLst>
              <a:ext uri="{FF2B5EF4-FFF2-40B4-BE49-F238E27FC236}">
                <a16:creationId xmlns:a16="http://schemas.microsoft.com/office/drawing/2014/main" id="{093C0A07-FF79-D9BE-04B6-49F3B1C941A1}"/>
              </a:ext>
            </a:extLst>
          </p:cNvPr>
          <p:cNvPicPr>
            <a:picLocks noChangeAspect="1"/>
          </p:cNvPicPr>
          <p:nvPr/>
        </p:nvPicPr>
        <p:blipFill>
          <a:blip r:embed="rId4"/>
          <a:stretch>
            <a:fillRect/>
          </a:stretch>
        </p:blipFill>
        <p:spPr>
          <a:xfrm>
            <a:off x="1152202" y="2055257"/>
            <a:ext cx="7308218" cy="3811738"/>
          </a:xfrm>
          <a:prstGeom prst="rect">
            <a:avLst/>
          </a:prstGeom>
        </p:spPr>
      </p:pic>
      <p:sp>
        <p:nvSpPr>
          <p:cNvPr id="4" name="TextBox 3">
            <a:extLst>
              <a:ext uri="{FF2B5EF4-FFF2-40B4-BE49-F238E27FC236}">
                <a16:creationId xmlns:a16="http://schemas.microsoft.com/office/drawing/2014/main" id="{5FF23CD5-3234-0F72-522C-37A4C5348E6E}"/>
              </a:ext>
            </a:extLst>
          </p:cNvPr>
          <p:cNvSpPr txBox="1"/>
          <p:nvPr/>
        </p:nvSpPr>
        <p:spPr>
          <a:xfrm>
            <a:off x="916812" y="1498703"/>
            <a:ext cx="7082427" cy="307777"/>
          </a:xfrm>
          <a:prstGeom prst="rect">
            <a:avLst/>
          </a:prstGeom>
          <a:noFill/>
        </p:spPr>
        <p:txBody>
          <a:bodyPr wrap="square">
            <a:spAutoFit/>
          </a:bodyPr>
          <a:lstStyle/>
          <a:p>
            <a:r>
              <a:rPr lang="en-AU" sz="1400" b="1" i="0" dirty="0">
                <a:solidFill>
                  <a:srgbClr val="15845F"/>
                </a:solidFill>
                <a:effectLst/>
                <a:highlight>
                  <a:srgbClr val="FFFFFF"/>
                </a:highlight>
                <a:latin typeface="Open Sans" panose="020B0606030504020204" pitchFamily="34" charset="0"/>
              </a:rPr>
              <a:t>The top 5 leading underlying causes of death per sex for First Nations people</a:t>
            </a:r>
            <a:r>
              <a:rPr lang="en-AU" sz="1400" i="0" baseline="30000" dirty="0">
                <a:solidFill>
                  <a:srgbClr val="15845F"/>
                </a:solidFill>
                <a:effectLst/>
                <a:highlight>
                  <a:srgbClr val="FFFFFF"/>
                </a:highlight>
                <a:latin typeface="Open Sans" panose="020B0606030504020204" pitchFamily="34" charset="0"/>
              </a:rPr>
              <a:t>3</a:t>
            </a:r>
            <a:endParaRPr lang="en-AU" sz="1400" baseline="30000" dirty="0">
              <a:solidFill>
                <a:srgbClr val="15845F"/>
              </a:solidFill>
            </a:endParaRPr>
          </a:p>
        </p:txBody>
      </p:sp>
    </p:spTree>
    <p:extLst>
      <p:ext uri="{BB962C8B-B14F-4D97-AF65-F5344CB8AC3E}">
        <p14:creationId xmlns:p14="http://schemas.microsoft.com/office/powerpoint/2010/main" val="163123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sp>
        <p:nvSpPr>
          <p:cNvPr id="8" name="TextBox 7">
            <a:extLst>
              <a:ext uri="{FF2B5EF4-FFF2-40B4-BE49-F238E27FC236}">
                <a16:creationId xmlns:a16="http://schemas.microsoft.com/office/drawing/2014/main" id="{3ED7D318-CF7B-8582-A034-6273CCE6D194}"/>
              </a:ext>
            </a:extLst>
          </p:cNvPr>
          <p:cNvSpPr txBox="1"/>
          <p:nvPr/>
        </p:nvSpPr>
        <p:spPr>
          <a:xfrm>
            <a:off x="669963" y="2422375"/>
            <a:ext cx="3186814" cy="258532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Respiratory illness</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Diphtheria</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Gastrointestinal diseases</a:t>
            </a:r>
          </a:p>
          <a:p>
            <a:pPr marL="285750" indent="-285750">
              <a:lnSpc>
                <a:spcPct val="150000"/>
              </a:lnSpc>
              <a:buFont typeface="Arial" panose="020B0604020202020204" pitchFamily="34" charset="0"/>
              <a:buChar char="•"/>
            </a:pPr>
            <a:r>
              <a:rPr lang="en-AU" sz="1600" dirty="0">
                <a:latin typeface="Open Sans" panose="020B0606030504020204" pitchFamily="34" charset="0"/>
                <a:ea typeface="Open Sans" panose="020B0606030504020204" pitchFamily="34" charset="0"/>
                <a:cs typeface="Open Sans" panose="020B0606030504020204" pitchFamily="34" charset="0"/>
              </a:rPr>
              <a:t>Influenzas</a:t>
            </a:r>
          </a:p>
          <a:p>
            <a:pPr marL="285750" indent="-285750">
              <a:lnSpc>
                <a:spcPct val="150000"/>
              </a:lnSpc>
              <a:buFont typeface="Arial" panose="020B0604020202020204" pitchFamily="34" charset="0"/>
              <a:buChar char="•"/>
            </a:pPr>
            <a:r>
              <a:rPr lang="en-AU" sz="1600" i="1" dirty="0">
                <a:latin typeface="Open Sans" panose="020B0606030504020204" pitchFamily="34" charset="0"/>
                <a:ea typeface="Open Sans" panose="020B0606030504020204" pitchFamily="34" charset="0"/>
                <a:cs typeface="Open Sans" panose="020B0606030504020204" pitchFamily="34" charset="0"/>
              </a:rPr>
              <a:t>Life expectancy for a person</a:t>
            </a:r>
          </a:p>
          <a:p>
            <a:pPr marL="0" indent="0">
              <a:lnSpc>
                <a:spcPct val="150000"/>
              </a:lnSpc>
              <a:buNone/>
            </a:pPr>
            <a:r>
              <a:rPr lang="en-AU" sz="1600" i="1" dirty="0">
                <a:latin typeface="Open Sans" panose="020B0606030504020204" pitchFamily="34" charset="0"/>
                <a:ea typeface="Open Sans" panose="020B0606030504020204" pitchFamily="34" charset="0"/>
                <a:cs typeface="Open Sans" panose="020B0606030504020204" pitchFamily="34" charset="0"/>
              </a:rPr>
              <a:t>   born 1920 = 59.2 years (ABS)</a:t>
            </a:r>
            <a:r>
              <a:rPr lang="en-AU" sz="1600" i="1" baseline="30000" dirty="0">
                <a:latin typeface="Open Sans" panose="020B0606030504020204" pitchFamily="34" charset="0"/>
                <a:ea typeface="Open Sans" panose="020B0606030504020204" pitchFamily="34" charset="0"/>
                <a:cs typeface="Open Sans" panose="020B0606030504020204" pitchFamily="34" charset="0"/>
              </a:rPr>
              <a:t>4</a:t>
            </a:r>
          </a:p>
          <a:p>
            <a:endParaRPr lang="en-AU"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F75373F8-F44F-E5F7-B412-338D3785FACD}"/>
              </a:ext>
            </a:extLst>
          </p:cNvPr>
          <p:cNvSpPr txBox="1"/>
          <p:nvPr/>
        </p:nvSpPr>
        <p:spPr>
          <a:xfrm>
            <a:off x="878191" y="1344735"/>
            <a:ext cx="5196683" cy="369332"/>
          </a:xfrm>
          <a:prstGeom prst="rect">
            <a:avLst/>
          </a:prstGeom>
          <a:noFill/>
        </p:spPr>
        <p:txBody>
          <a:bodyPr wrap="square">
            <a:spAutoFit/>
          </a:bodyPr>
          <a:lstStyle/>
          <a:p>
            <a:pPr algn="l"/>
            <a:r>
              <a:rPr lang="en-AU" b="1" i="0" dirty="0">
                <a:solidFill>
                  <a:srgbClr val="15845F"/>
                </a:solidFill>
                <a:effectLst/>
                <a:highlight>
                  <a:srgbClr val="FFFFFF"/>
                </a:highlight>
                <a:latin typeface="Open Sans" panose="020B0606030504020204" pitchFamily="34" charset="0"/>
              </a:rPr>
              <a:t>100 years ago – Leading Causes of Death</a:t>
            </a:r>
          </a:p>
        </p:txBody>
      </p:sp>
      <p:pic>
        <p:nvPicPr>
          <p:cNvPr id="2" name="Picture 1">
            <a:extLst>
              <a:ext uri="{FF2B5EF4-FFF2-40B4-BE49-F238E27FC236}">
                <a16:creationId xmlns:a16="http://schemas.microsoft.com/office/drawing/2014/main" id="{5713183B-3BB6-49CC-BA4E-8E2C03CB94CC}"/>
              </a:ext>
            </a:extLst>
          </p:cNvPr>
          <p:cNvPicPr>
            <a:picLocks noChangeAspect="1"/>
          </p:cNvPicPr>
          <p:nvPr/>
        </p:nvPicPr>
        <p:blipFill>
          <a:blip r:embed="rId4"/>
          <a:stretch>
            <a:fillRect/>
          </a:stretch>
        </p:blipFill>
        <p:spPr>
          <a:xfrm>
            <a:off x="4701614" y="2215003"/>
            <a:ext cx="4096867" cy="3188484"/>
          </a:xfrm>
          <a:prstGeom prst="rect">
            <a:avLst/>
          </a:prstGeom>
        </p:spPr>
      </p:pic>
      <p:sp>
        <p:nvSpPr>
          <p:cNvPr id="5" name="TextBox 2">
            <a:extLst>
              <a:ext uri="{FF2B5EF4-FFF2-40B4-BE49-F238E27FC236}">
                <a16:creationId xmlns:a16="http://schemas.microsoft.com/office/drawing/2014/main" id="{F1FC55C8-99D8-449B-B964-9B83CBA08466}"/>
              </a:ext>
            </a:extLst>
          </p:cNvPr>
          <p:cNvSpPr txBox="1"/>
          <p:nvPr/>
        </p:nvSpPr>
        <p:spPr>
          <a:xfrm>
            <a:off x="4617266" y="5403487"/>
            <a:ext cx="436299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ctr">
              <a:buNone/>
            </a:pPr>
            <a:r>
              <a:rPr lang="en-AU" sz="1050" i="1" dirty="0"/>
              <a:t>Photo - </a:t>
            </a:r>
            <a:br>
              <a:rPr lang="en-US" sz="1050" dirty="0"/>
            </a:br>
            <a:r>
              <a:rPr lang="en-US" sz="1050" dirty="0"/>
              <a:t>Australian War Memorial</a:t>
            </a:r>
          </a:p>
          <a:p>
            <a:pPr marL="0" indent="0" fontAlgn="ctr">
              <a:buNone/>
            </a:pPr>
            <a:r>
              <a:rPr lang="en-US" sz="1050" dirty="0"/>
              <a:t>ADELAIDE, SA, 1920. NO 4 WARD, KESWICK MILITARY HOSPITAL, ADELAIDE, SOUTH AUSTRALIA, IN 1920</a:t>
            </a:r>
            <a:endParaRPr lang="en-AU" sz="1050" dirty="0"/>
          </a:p>
        </p:txBody>
      </p:sp>
    </p:spTree>
    <p:extLst>
      <p:ext uri="{BB962C8B-B14F-4D97-AF65-F5344CB8AC3E}">
        <p14:creationId xmlns:p14="http://schemas.microsoft.com/office/powerpoint/2010/main" val="287335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A60DC-004F-C1DB-55E7-4F3BBDE9C639}"/>
              </a:ext>
            </a:extLst>
          </p:cNvPr>
          <p:cNvPicPr>
            <a:picLocks noChangeAspect="1"/>
          </p:cNvPicPr>
          <p:nvPr/>
        </p:nvPicPr>
        <p:blipFill>
          <a:blip r:embed="rId3"/>
          <a:stretch>
            <a:fillRect/>
          </a:stretch>
        </p:blipFill>
        <p:spPr>
          <a:xfrm>
            <a:off x="6883111" y="141856"/>
            <a:ext cx="2038635" cy="971686"/>
          </a:xfrm>
          <a:prstGeom prst="rect">
            <a:avLst/>
          </a:prstGeom>
        </p:spPr>
      </p:pic>
      <p:pic>
        <p:nvPicPr>
          <p:cNvPr id="2" name="Picture 1">
            <a:extLst>
              <a:ext uri="{FF2B5EF4-FFF2-40B4-BE49-F238E27FC236}">
                <a16:creationId xmlns:a16="http://schemas.microsoft.com/office/drawing/2014/main" id="{B81B33A9-D23B-D5D4-EBE8-85C3B2404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762" y="1113542"/>
            <a:ext cx="5273802" cy="2970773"/>
          </a:xfrm>
          <a:prstGeom prst="rect">
            <a:avLst/>
          </a:prstGeom>
        </p:spPr>
      </p:pic>
      <p:sp>
        <p:nvSpPr>
          <p:cNvPr id="7" name="TextBox 6">
            <a:extLst>
              <a:ext uri="{FF2B5EF4-FFF2-40B4-BE49-F238E27FC236}">
                <a16:creationId xmlns:a16="http://schemas.microsoft.com/office/drawing/2014/main" id="{1D2C9BE0-2431-1EFD-C5AD-B6A0A982F989}"/>
              </a:ext>
            </a:extLst>
          </p:cNvPr>
          <p:cNvSpPr txBox="1"/>
          <p:nvPr/>
        </p:nvSpPr>
        <p:spPr>
          <a:xfrm>
            <a:off x="1072835" y="4334232"/>
            <a:ext cx="7681866" cy="19697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Around two thirds of Australians die at 75-95 years of age</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Estimated 70% of all deaths are expected</a:t>
            </a:r>
          </a:p>
          <a:p>
            <a:pPr marL="342900" indent="-342900">
              <a:lnSpc>
                <a:spcPct val="150000"/>
              </a:lnSpc>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Numbers of Australians who die each year will double in the next 25 years</a:t>
            </a:r>
            <a:r>
              <a:rPr lang="en-US" sz="1600" baseline="30000" dirty="0">
                <a:latin typeface="Open Sans" panose="020B0606030504020204" pitchFamily="34" charset="0"/>
                <a:ea typeface="Open Sans" panose="020B0606030504020204" pitchFamily="34" charset="0"/>
                <a:cs typeface="Open Sans" panose="020B0606030504020204" pitchFamily="34" charset="0"/>
              </a:rPr>
              <a:t>5</a:t>
            </a:r>
          </a:p>
          <a:p>
            <a:pPr marL="0" indent="0">
              <a:buNone/>
            </a:pPr>
            <a:endPar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600" dirty="0">
                <a:solidFill>
                  <a:srgbClr val="186487"/>
                </a:solidFill>
                <a:latin typeface="Open Sans" panose="020B0606030504020204" pitchFamily="34" charset="0"/>
                <a:ea typeface="Open Sans" panose="020B0606030504020204" pitchFamily="34" charset="0"/>
                <a:cs typeface="Open Sans" panose="020B0606030504020204" pitchFamily="34" charset="0"/>
              </a:rPr>
              <a:t>Think about the population you provide service for in terms of age and illness. </a:t>
            </a:r>
          </a:p>
          <a:p>
            <a:pPr marL="0" indent="0">
              <a:buNone/>
            </a:pPr>
            <a:endParaRPr lang="en-US" sz="1800" dirty="0">
              <a:solidFill>
                <a:srgbClr val="186487"/>
              </a:solidFill>
              <a:latin typeface="Calibri"/>
              <a:ea typeface="+mj-ea"/>
            </a:endParaRPr>
          </a:p>
        </p:txBody>
      </p:sp>
    </p:spTree>
    <p:extLst>
      <p:ext uri="{BB962C8B-B14F-4D97-AF65-F5344CB8AC3E}">
        <p14:creationId xmlns:p14="http://schemas.microsoft.com/office/powerpoint/2010/main" val="283902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LE_powerpoint template_May2022_v2" id="{0B0B40DD-CED1-4009-9CF9-25EA5C2F5BFE}" vid="{9845A816-ED1B-4AB0-8164-09ED60573E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EOLE_powerpoint template_October_2024</Template>
  <TotalTime>4857</TotalTime>
  <Words>1311</Words>
  <Application>Microsoft Office PowerPoint</Application>
  <PresentationFormat>On-screen Show (4:3)</PresentationFormat>
  <Paragraphs>133</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End-of-Life Care Seminar Powerpoint Presentation - Death as a Normal Part of Life</dc:subject>
  <dc:creator>courtney.stribley@flinders.edu.au</dc:creator>
  <cp:lastModifiedBy>Heather Grigg</cp:lastModifiedBy>
  <cp:revision>29</cp:revision>
  <dcterms:created xsi:type="dcterms:W3CDTF">2024-09-30T04:48:52Z</dcterms:created>
  <dcterms:modified xsi:type="dcterms:W3CDTF">2025-02-12T06:28:09Z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1033-2.7.0.4476</vt:lpwstr>
  </property>
</Properties>
</file>